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8"/>
  </p:notesMasterIdLst>
  <p:sldIdLst>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BCA55-5825-4887-8231-216B6062E433}" type="datetimeFigureOut">
              <a:rPr lang="en-GB" smtClean="0"/>
              <a:t>29/10/2018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2DF2C-B78B-4CD6-A112-7A3713F833C1}" type="slidenum">
              <a:rPr lang="en-GB" smtClean="0"/>
              <a:t>‹#›</a:t>
            </a:fld>
            <a:endParaRPr lang="en-GB"/>
          </a:p>
        </p:txBody>
      </p:sp>
    </p:spTree>
    <p:extLst>
      <p:ext uri="{BB962C8B-B14F-4D97-AF65-F5344CB8AC3E}">
        <p14:creationId xmlns:p14="http://schemas.microsoft.com/office/powerpoint/2010/main" val="96585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64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aseline="0" dirty="0" smtClean="0"/>
              <a:t>MR scans of two early stage alzheimer patients it is </a:t>
            </a:r>
            <a:r>
              <a:rPr lang="it-IT" baseline="0" dirty="0"/>
              <a:t>hard to see any structural differences between </a:t>
            </a:r>
            <a:r>
              <a:rPr lang="it-IT" baseline="0" dirty="0" smtClean="0"/>
              <a:t>them.</a:t>
            </a:r>
            <a:endParaRPr lang="it-IT" baseline="0" dirty="0"/>
          </a:p>
          <a:p>
            <a:r>
              <a:rPr lang="it-IT" baseline="0" dirty="0" smtClean="0"/>
              <a:t>On the other hand, an amyloid </a:t>
            </a:r>
            <a:r>
              <a:rPr lang="it-IT" baseline="0" dirty="0"/>
              <a:t>PET scan: allows for detection of changes very early in the </a:t>
            </a:r>
            <a:r>
              <a:rPr lang="it-IT" baseline="0" dirty="0" smtClean="0"/>
              <a:t>disease. Here it is clear that Patient A has a lot of amyloid depositions in the GM, in contrast to patient B.</a:t>
            </a:r>
          </a:p>
          <a:p>
            <a:endParaRPr lang="it-IT" baseline="0" dirty="0"/>
          </a:p>
          <a:p>
            <a:r>
              <a:rPr lang="it-IT" baseline="0" dirty="0" smtClean="0"/>
              <a:t>Within </a:t>
            </a:r>
            <a:r>
              <a:rPr lang="it-IT" baseline="0" dirty="0"/>
              <a:t>Amypad, we are interested </a:t>
            </a:r>
            <a:r>
              <a:rPr lang="it-IT" baseline="0" dirty="0" smtClean="0"/>
              <a:t>in this Amyloid beta protein. Because the accumulates of Abeta in </a:t>
            </a:r>
            <a:r>
              <a:rPr lang="it-IT" baseline="0" dirty="0"/>
              <a:t>the brain </a:t>
            </a:r>
            <a:r>
              <a:rPr lang="it-IT" baseline="0" dirty="0" smtClean="0"/>
              <a:t>is the </a:t>
            </a:r>
            <a:r>
              <a:rPr lang="it-IT" baseline="0" dirty="0"/>
              <a:t>first hallmark of Alzheimer’s Disease </a:t>
            </a:r>
            <a:endParaRPr lang="it-IT" dirty="0"/>
          </a:p>
          <a:p>
            <a:endParaRPr lang="it-IT" baseline="0" dirty="0" smtClean="0"/>
          </a:p>
          <a:p>
            <a:r>
              <a:rPr lang="it-IT" baseline="0" dirty="0" smtClean="0"/>
              <a:t>Within 2 studies:</a:t>
            </a:r>
          </a:p>
          <a:p>
            <a:pPr marL="342900" indent="-342900">
              <a:buAutoNum type="arabicPeriod"/>
            </a:pPr>
            <a:r>
              <a:rPr lang="it-IT" baseline="0" dirty="0" smtClean="0"/>
              <a:t>Diagnostic study: diagnostic value, patient management, 8 </a:t>
            </a:r>
            <a:r>
              <a:rPr lang="it-IT" baseline="0" dirty="0"/>
              <a:t>centers - 900subj </a:t>
            </a:r>
            <a:r>
              <a:rPr lang="it-IT" baseline="0" dirty="0">
                <a:sym typeface="Wingdings" panose="05000000000000000000" pitchFamily="2" charset="2"/>
              </a:rPr>
              <a:t> 1200</a:t>
            </a:r>
            <a:r>
              <a:rPr lang="it-IT" baseline="0" dirty="0"/>
              <a:t>scans</a:t>
            </a:r>
            <a:r>
              <a:rPr lang="it-IT" baseline="0" dirty="0">
                <a:sym typeface="Wingdings" panose="05000000000000000000" pitchFamily="2" charset="2"/>
              </a:rPr>
              <a:t> </a:t>
            </a:r>
            <a:endParaRPr lang="it-IT" baseline="0" dirty="0" smtClean="0">
              <a:sym typeface="Wingdings" panose="05000000000000000000" pitchFamily="2" charset="2"/>
            </a:endParaRPr>
          </a:p>
          <a:p>
            <a:pPr marL="342900" indent="-342900">
              <a:buAutoNum type="arabicPeriod"/>
            </a:pPr>
            <a:r>
              <a:rPr lang="it-IT" baseline="0" dirty="0" smtClean="0"/>
              <a:t>Prognostic study: secondary prevention studies, risk stratification, </a:t>
            </a:r>
            <a:r>
              <a:rPr lang="it-IT" baseline="0" dirty="0"/>
              <a:t>up to 20 centers (epad and amypad) -2000sub 3000scans</a:t>
            </a:r>
            <a:endParaRPr lang="it-IT" dirty="0"/>
          </a:p>
          <a:p>
            <a:endParaRPr lang="it-IT" dirty="0" smtClean="0"/>
          </a:p>
          <a:p>
            <a:r>
              <a:rPr lang="it-IT" dirty="0" smtClean="0"/>
              <a:t>The total of  4200 </a:t>
            </a:r>
            <a:r>
              <a:rPr lang="it-IT" dirty="0"/>
              <a:t>scans within </a:t>
            </a:r>
            <a:r>
              <a:rPr lang="it-IT" dirty="0" smtClean="0"/>
              <a:t>project</a:t>
            </a:r>
            <a:r>
              <a:rPr lang="it-IT" baseline="0" dirty="0" smtClean="0"/>
              <a:t> are possible </a:t>
            </a:r>
            <a:r>
              <a:rPr lang="it-IT" dirty="0" smtClean="0"/>
              <a:t>due </a:t>
            </a:r>
            <a:r>
              <a:rPr lang="it-IT" dirty="0"/>
              <a:t>to the collaboration with large</a:t>
            </a:r>
            <a:r>
              <a:rPr lang="it-IT" baseline="0" dirty="0"/>
              <a:t> pharmaceutical companies, with tracer delivery all over Europe, centers all over Europe can be involved. Hence, we can reach the amount of scans, which will lead to a high power to detect changes.</a:t>
            </a:r>
            <a:endParaRPr lang="it-IT" dirty="0"/>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673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For visualization and quantification purposes,</a:t>
            </a:r>
            <a:r>
              <a:rPr lang="it-IT" baseline="0" dirty="0" smtClean="0"/>
              <a:t> two different kinds of scans are used</a:t>
            </a:r>
          </a:p>
          <a:p>
            <a:endParaRPr lang="it-IT" baseline="0" dirty="0" smtClean="0"/>
          </a:p>
          <a:p>
            <a:r>
              <a:rPr lang="it-IT" dirty="0" smtClean="0"/>
              <a:t>0 </a:t>
            </a:r>
            <a:r>
              <a:rPr lang="it-IT" dirty="0"/>
              <a:t>min = PET radioactive tracer injected</a:t>
            </a:r>
          </a:p>
          <a:p>
            <a:r>
              <a:rPr lang="it-IT" dirty="0"/>
              <a:t>Explain advantages and disadvantages</a:t>
            </a:r>
            <a:r>
              <a:rPr lang="it-IT" baseline="0" dirty="0"/>
              <a:t> of static and of dynamic scan</a:t>
            </a:r>
          </a:p>
          <a:p>
            <a:pPr marL="342900" marR="0" lvl="0" indent="-342900" algn="l" defTabSz="497754" rtl="0" eaLnBrk="1" fontAlgn="auto" latinLnBrk="0" hangingPunct="1">
              <a:lnSpc>
                <a:spcPct val="100000"/>
              </a:lnSpc>
              <a:spcBef>
                <a:spcPts val="0"/>
              </a:spcBef>
              <a:spcAft>
                <a:spcPts val="0"/>
              </a:spcAft>
              <a:buClrTx/>
              <a:buSzTx/>
              <a:buFontTx/>
              <a:buAutoNum type="arabicPeriod"/>
              <a:tabLst/>
              <a:defRPr/>
            </a:pPr>
            <a:r>
              <a:rPr lang="it-IT" dirty="0"/>
              <a:t>90-110 = Static scan acquired </a:t>
            </a:r>
            <a:r>
              <a:rPr lang="it-IT" dirty="0">
                <a:sym typeface="Wingdings" panose="05000000000000000000" pitchFamily="2" charset="2"/>
              </a:rPr>
              <a:t> </a:t>
            </a:r>
            <a:r>
              <a:rPr lang="it-IT" baseline="0" dirty="0"/>
              <a:t>Short, useful for positive/negative classification </a:t>
            </a:r>
            <a:r>
              <a:rPr lang="it-IT" baseline="0" dirty="0">
                <a:solidFill>
                  <a:srgbClr val="FF0000"/>
                </a:solidFill>
              </a:rPr>
              <a:t>[indirect measure of amyloid load, biased by other factors..)]</a:t>
            </a:r>
          </a:p>
          <a:p>
            <a:pPr marL="342900" marR="0" lvl="0" indent="-342900" algn="l" defTabSz="497754" rtl="0" eaLnBrk="1" fontAlgn="auto" latinLnBrk="0" hangingPunct="1">
              <a:lnSpc>
                <a:spcPct val="100000"/>
              </a:lnSpc>
              <a:spcBef>
                <a:spcPts val="0"/>
              </a:spcBef>
              <a:spcAft>
                <a:spcPts val="0"/>
              </a:spcAft>
              <a:buClrTx/>
              <a:buSzTx/>
              <a:buFontTx/>
              <a:buAutoNum type="arabicPeriod"/>
              <a:tabLst/>
              <a:defRPr/>
            </a:pPr>
            <a:r>
              <a:rPr lang="it-IT" dirty="0"/>
              <a:t>0-110</a:t>
            </a:r>
            <a:r>
              <a:rPr lang="it-IT" baseline="0" dirty="0"/>
              <a:t> = Dynamic scan acquired </a:t>
            </a:r>
            <a:r>
              <a:rPr lang="it-IT" baseline="0" dirty="0">
                <a:sym typeface="Wingdings" panose="05000000000000000000" pitchFamily="2" charset="2"/>
              </a:rPr>
              <a:t> </a:t>
            </a:r>
            <a:r>
              <a:rPr lang="it-IT" baseline="0" dirty="0"/>
              <a:t>Long, burdensome to patient, especially AD patient (difficult to lay still for so long) , less efficient scanner and tracer batch use.</a:t>
            </a:r>
          </a:p>
          <a:p>
            <a:pPr marL="342900" marR="0" lvl="0" indent="-342900" algn="l" defTabSz="497754" rtl="0" eaLnBrk="1" fontAlgn="auto" latinLnBrk="0" hangingPunct="1">
              <a:lnSpc>
                <a:spcPct val="100000"/>
              </a:lnSpc>
              <a:spcBef>
                <a:spcPts val="0"/>
              </a:spcBef>
              <a:spcAft>
                <a:spcPts val="0"/>
              </a:spcAft>
              <a:buClrTx/>
              <a:buSzTx/>
              <a:buFontTx/>
              <a:buAutoNum type="arabicPeriod"/>
              <a:tabLst/>
              <a:defRPr/>
            </a:pPr>
            <a:endParaRPr lang="it-IT" baseline="0" dirty="0"/>
          </a:p>
          <a:p>
            <a:pPr marL="342900" marR="0" lvl="0" indent="-342900" algn="l" defTabSz="497754" rtl="0" eaLnBrk="1" fontAlgn="auto" latinLnBrk="0" hangingPunct="1">
              <a:lnSpc>
                <a:spcPct val="100000"/>
              </a:lnSpc>
              <a:spcBef>
                <a:spcPts val="0"/>
              </a:spcBef>
              <a:spcAft>
                <a:spcPts val="0"/>
              </a:spcAft>
              <a:buClrTx/>
              <a:buSzTx/>
              <a:buFontTx/>
              <a:buAutoNum type="arabicPeriod"/>
              <a:tabLst/>
              <a:defRPr/>
            </a:pPr>
            <a:r>
              <a:rPr lang="it-IT" baseline="0" dirty="0">
                <a:sym typeface="Wingdings" panose="05000000000000000000" pitchFamily="2" charset="2"/>
              </a:rPr>
              <a:t> Goal to have the agreed number of scans within the agreed tracer batch production, and high quality data for longitudinal analysis.</a:t>
            </a:r>
            <a:endParaRPr lang="it-IT" baseline="0" dirty="0"/>
          </a:p>
          <a:p>
            <a:pPr marL="342900" indent="-342900">
              <a:buAutoNum type="arabicPeriod"/>
            </a:pPr>
            <a:r>
              <a:rPr lang="it-IT" baseline="0" dirty="0"/>
              <a:t>Therefore, introduction of a protocol in which the patient is scanned immediately after tracer injection and during the late static interval. = break in between for resting. Trade off between accuracy and scanning time. Enables us to scan </a:t>
            </a:r>
            <a:r>
              <a:rPr lang="it-IT" baseline="0" dirty="0" smtClean="0"/>
              <a:t>enough </a:t>
            </a:r>
            <a:r>
              <a:rPr lang="it-IT" baseline="0" dirty="0"/>
              <a:t>patients from one batch. </a:t>
            </a:r>
            <a:endParaRPr lang="it-IT" dirty="0"/>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553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85750" marR="0" lvl="0" indent="-285750" algn="l" defTabSz="497754" rtl="0" eaLnBrk="1" fontAlgn="auto" latinLnBrk="0" hangingPunct="1">
              <a:lnSpc>
                <a:spcPct val="100000"/>
              </a:lnSpc>
              <a:spcBef>
                <a:spcPts val="0"/>
              </a:spcBef>
              <a:spcAft>
                <a:spcPts val="0"/>
              </a:spcAft>
              <a:buClrTx/>
              <a:buSzTx/>
              <a:buFontTx/>
              <a:buChar char="-"/>
              <a:tabLst/>
              <a:defRPr/>
            </a:pPr>
            <a:r>
              <a:rPr lang="it-IT" baseline="0" dirty="0"/>
              <a:t>The project was possible because of the clinical PET data provided by GE and </a:t>
            </a:r>
            <a:r>
              <a:rPr lang="it-IT" baseline="0" dirty="0" smtClean="0"/>
              <a:t>Piramal of the two amyloid tracers used in AMYPAD.</a:t>
            </a:r>
          </a:p>
          <a:p>
            <a:pPr marL="285750" marR="0" lvl="0" indent="-285750" algn="l" defTabSz="497754" rtl="0" eaLnBrk="1" fontAlgn="auto" latinLnBrk="0" hangingPunct="1">
              <a:lnSpc>
                <a:spcPct val="100000"/>
              </a:lnSpc>
              <a:spcBef>
                <a:spcPts val="0"/>
              </a:spcBef>
              <a:spcAft>
                <a:spcPts val="0"/>
              </a:spcAft>
              <a:buClrTx/>
              <a:buSzTx/>
              <a:buFontTx/>
              <a:buChar char="-"/>
              <a:tabLst/>
              <a:defRPr/>
            </a:pPr>
            <a:r>
              <a:rPr lang="it-IT" baseline="0" dirty="0" smtClean="0"/>
              <a:t>Discuss steps.</a:t>
            </a:r>
            <a:endParaRPr lang="it-IT" baseline="0" dirty="0"/>
          </a:p>
          <a:p>
            <a:pPr marL="285750" marR="0" lvl="0" indent="-285750" algn="l" defTabSz="497754" rtl="0" eaLnBrk="1" fontAlgn="auto" latinLnBrk="0" hangingPunct="1">
              <a:lnSpc>
                <a:spcPct val="100000"/>
              </a:lnSpc>
              <a:spcBef>
                <a:spcPts val="0"/>
              </a:spcBef>
              <a:spcAft>
                <a:spcPts val="0"/>
              </a:spcAft>
              <a:buClrTx/>
              <a:buSzTx/>
              <a:buFontTx/>
              <a:buChar char="-"/>
              <a:tabLst/>
              <a:defRPr/>
            </a:pPr>
            <a:r>
              <a:rPr lang="it-IT" baseline="0" dirty="0"/>
              <a:t>Many oppportunities to receive feedback from people with various backgrounds, industry and academia, clinicians, physisists etc. </a:t>
            </a:r>
          </a:p>
          <a:p>
            <a:pPr marL="285750" marR="0" lvl="0" indent="-285750" algn="l" defTabSz="497754" rtl="0" eaLnBrk="1" fontAlgn="auto" latinLnBrk="0" hangingPunct="1">
              <a:lnSpc>
                <a:spcPct val="100000"/>
              </a:lnSpc>
              <a:spcBef>
                <a:spcPts val="0"/>
              </a:spcBef>
              <a:spcAft>
                <a:spcPts val="0"/>
              </a:spcAft>
              <a:buClrTx/>
              <a:buSzTx/>
              <a:buFontTx/>
              <a:buChar char="-"/>
              <a:tabLst/>
              <a:defRPr/>
            </a:pPr>
            <a:endParaRPr lang="it-IT" dirty="0" smtClean="0"/>
          </a:p>
          <a:p>
            <a:pPr marL="285750" marR="0" lvl="0" indent="-285750" algn="l" defTabSz="497754" rtl="0" eaLnBrk="1" fontAlgn="auto" latinLnBrk="0" hangingPunct="1">
              <a:lnSpc>
                <a:spcPct val="100000"/>
              </a:lnSpc>
              <a:spcBef>
                <a:spcPts val="0"/>
              </a:spcBef>
              <a:spcAft>
                <a:spcPts val="0"/>
              </a:spcAft>
              <a:buClrTx/>
              <a:buSzTx/>
              <a:buFontTx/>
              <a:buChar char="-"/>
              <a:tabLst/>
              <a:defRPr/>
            </a:pPr>
            <a:endParaRPr lang="it-IT" dirty="0" smtClean="0"/>
          </a:p>
          <a:p>
            <a:pPr marL="285750" marR="0" lvl="0" indent="-285750" algn="l" defTabSz="497754" rtl="0" eaLnBrk="1" fontAlgn="auto" latinLnBrk="0" hangingPunct="1">
              <a:lnSpc>
                <a:spcPct val="100000"/>
              </a:lnSpc>
              <a:spcBef>
                <a:spcPts val="0"/>
              </a:spcBef>
              <a:spcAft>
                <a:spcPts val="0"/>
              </a:spcAft>
              <a:buClrTx/>
              <a:buSzTx/>
              <a:buFontTx/>
              <a:buChar char="-"/>
              <a:tabLst/>
              <a:defRPr/>
            </a:pPr>
            <a:r>
              <a:rPr lang="it-IT" dirty="0" smtClean="0"/>
              <a:t>Extra:</a:t>
            </a:r>
            <a:endParaRPr lang="it-IT" dirty="0"/>
          </a:p>
          <a:p>
            <a:pPr marL="0" marR="0" lvl="0" indent="0" algn="l" defTabSz="497754" rtl="0" eaLnBrk="1" fontAlgn="auto" latinLnBrk="0" hangingPunct="1">
              <a:lnSpc>
                <a:spcPct val="100000"/>
              </a:lnSpc>
              <a:spcBef>
                <a:spcPts val="0"/>
              </a:spcBef>
              <a:spcAft>
                <a:spcPts val="0"/>
              </a:spcAft>
              <a:buClrTx/>
              <a:buSzTx/>
              <a:buFontTx/>
              <a:buNone/>
              <a:tabLst/>
              <a:defRPr/>
            </a:pPr>
            <a:r>
              <a:rPr lang="it-IT" dirty="0"/>
              <a:t>Concrete challenge of my research </a:t>
            </a:r>
            <a:r>
              <a:rPr lang="it-IT" dirty="0">
                <a:sym typeface="Wingdings" panose="05000000000000000000" pitchFamily="2" charset="2"/>
              </a:rPr>
              <a:t> based upon limited amounts of data, run simulations to understand the effect of a resting period in between the short scans on quantification of amyloid load. </a:t>
            </a:r>
          </a:p>
          <a:p>
            <a:pPr marL="0" marR="0" lvl="0" indent="0" algn="l" defTabSz="497754" rtl="0" eaLnBrk="1" fontAlgn="auto" latinLnBrk="0" hangingPunct="1">
              <a:lnSpc>
                <a:spcPct val="100000"/>
              </a:lnSpc>
              <a:spcBef>
                <a:spcPts val="0"/>
              </a:spcBef>
              <a:spcAft>
                <a:spcPts val="0"/>
              </a:spcAft>
              <a:buClrTx/>
              <a:buSzTx/>
              <a:buFontTx/>
              <a:buNone/>
              <a:tabLst/>
              <a:defRPr/>
            </a:pPr>
            <a:r>
              <a:rPr lang="it-IT" dirty="0" smtClean="0">
                <a:sym typeface="Wingdings" panose="05000000000000000000" pitchFamily="2" charset="2"/>
              </a:rPr>
              <a:t>- Different noise levels: regions</a:t>
            </a:r>
            <a:r>
              <a:rPr lang="it-IT" baseline="0" dirty="0" smtClean="0">
                <a:sym typeface="Wingdings" panose="05000000000000000000" pitchFamily="2" charset="2"/>
              </a:rPr>
              <a:t> </a:t>
            </a:r>
            <a:r>
              <a:rPr lang="it-IT" baseline="0" dirty="0">
                <a:sym typeface="Wingdings" panose="05000000000000000000" pitchFamily="2" charset="2"/>
              </a:rPr>
              <a:t>of different sizes </a:t>
            </a:r>
            <a:r>
              <a:rPr lang="it-IT" baseline="0" dirty="0" smtClean="0">
                <a:sym typeface="Wingdings" panose="05000000000000000000" pitchFamily="2" charset="2"/>
              </a:rPr>
              <a:t>/ other sources of noise: higher </a:t>
            </a:r>
            <a:r>
              <a:rPr lang="it-IT" baseline="0" dirty="0">
                <a:sym typeface="Wingdings" panose="05000000000000000000" pitchFamily="2" charset="2"/>
              </a:rPr>
              <a:t>tracer injection </a:t>
            </a:r>
            <a:endParaRPr lang="it-IT" dirty="0">
              <a:sym typeface="Wingdings" panose="05000000000000000000" pitchFamily="2" charset="2"/>
            </a:endParaRPr>
          </a:p>
          <a:p>
            <a:pPr marL="0" marR="0" lvl="0" indent="0" algn="l" defTabSz="497754" rtl="0" eaLnBrk="1" fontAlgn="auto" latinLnBrk="0" hangingPunct="1">
              <a:lnSpc>
                <a:spcPct val="100000"/>
              </a:lnSpc>
              <a:spcBef>
                <a:spcPts val="0"/>
              </a:spcBef>
              <a:spcAft>
                <a:spcPts val="0"/>
              </a:spcAft>
              <a:buClrTx/>
              <a:buSzTx/>
              <a:buFontTx/>
              <a:buNone/>
              <a:tabLst/>
              <a:defRPr/>
            </a:pPr>
            <a:endParaRPr lang="it-IT" baseline="0" dirty="0"/>
          </a:p>
          <a:p>
            <a:endParaRPr lang="it-IT" dirty="0"/>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3037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85750" indent="-285750">
              <a:buFontTx/>
              <a:buChar char="-"/>
            </a:pPr>
            <a:r>
              <a:rPr lang="it-IT" dirty="0"/>
              <a:t>30-90 most</a:t>
            </a:r>
            <a:r>
              <a:rPr lang="it-IT" baseline="0" dirty="0"/>
              <a:t> optimal for both </a:t>
            </a:r>
            <a:r>
              <a:rPr lang="it-IT" baseline="0" dirty="0" smtClean="0"/>
              <a:t>amyloid PET tracers</a:t>
            </a:r>
          </a:p>
          <a:p>
            <a:pPr marL="285750" indent="-285750">
              <a:buFontTx/>
              <a:buChar char="-"/>
            </a:pPr>
            <a:r>
              <a:rPr lang="it-IT" baseline="0" dirty="0" smtClean="0"/>
              <a:t>Patients have one hour in between for resting</a:t>
            </a:r>
            <a:endParaRPr lang="it-IT" baseline="0" dirty="0"/>
          </a:p>
          <a:p>
            <a:pPr marL="285750" indent="-285750">
              <a:buFontTx/>
              <a:buChar char="-"/>
            </a:pPr>
            <a:r>
              <a:rPr lang="it-IT" baseline="0" dirty="0" smtClean="0"/>
              <a:t>Enables interleaved </a:t>
            </a:r>
            <a:r>
              <a:rPr lang="it-IT" baseline="0" dirty="0"/>
              <a:t>scanning = efficient tracer batch and scanner usage</a:t>
            </a:r>
            <a:r>
              <a:rPr lang="it-IT" baseline="0" dirty="0" smtClean="0"/>
              <a:t>. </a:t>
            </a:r>
            <a:r>
              <a:rPr lang="it-IT" dirty="0" smtClean="0">
                <a:sym typeface="Wingdings" panose="05000000000000000000" pitchFamily="2" charset="2"/>
              </a:rPr>
              <a:t> </a:t>
            </a:r>
            <a:r>
              <a:rPr lang="it-IT" dirty="0">
                <a:sym typeface="Wingdings" panose="05000000000000000000" pitchFamily="2" charset="2"/>
              </a:rPr>
              <a:t>within</a:t>
            </a:r>
            <a:r>
              <a:rPr lang="it-IT" baseline="0" dirty="0">
                <a:sym typeface="Wingdings" panose="05000000000000000000" pitchFamily="2" charset="2"/>
              </a:rPr>
              <a:t> the contribution agreed with GE and Piramal</a:t>
            </a:r>
            <a:r>
              <a:rPr lang="it-IT" baseline="0" dirty="0" smtClean="0">
                <a:sym typeface="Wingdings" panose="05000000000000000000" pitchFamily="2" charset="2"/>
              </a:rPr>
              <a:t>.</a:t>
            </a:r>
          </a:p>
          <a:p>
            <a:pPr marL="285750" indent="-285750">
              <a:buFontTx/>
              <a:buChar char="-"/>
            </a:pPr>
            <a:r>
              <a:rPr lang="it-IT" baseline="0" dirty="0" smtClean="0">
                <a:sym typeface="Wingdings" panose="05000000000000000000" pitchFamily="2" charset="2"/>
              </a:rPr>
              <a:t>Accurate estimates of amyloid load</a:t>
            </a:r>
          </a:p>
          <a:p>
            <a:pPr marL="285750" indent="-285750">
              <a:buFontTx/>
              <a:buChar char="-"/>
            </a:pPr>
            <a:r>
              <a:rPr lang="it-IT" baseline="0" dirty="0" smtClean="0">
                <a:sym typeface="Wingdings" panose="05000000000000000000" pitchFamily="2" charset="2"/>
              </a:rPr>
              <a:t>Also direct comparison with static scans is possible, due to the inclusion of this window.</a:t>
            </a:r>
            <a:endParaRPr lang="it-IT" dirty="0"/>
          </a:p>
          <a:p>
            <a:pPr marL="285750" indent="-285750">
              <a:buFontTx/>
              <a:buChar char="-"/>
            </a:pPr>
            <a:endParaRPr lang="it-IT" dirty="0"/>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090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14.emf"/><Relationship Id="rId4" Type="http://schemas.openxmlformats.org/officeDocument/2006/relationships/image" Target="../media/image13.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 slide">
    <p:spTree>
      <p:nvGrpSpPr>
        <p:cNvPr id="1" name=""/>
        <p:cNvGrpSpPr/>
        <p:nvPr/>
      </p:nvGrpSpPr>
      <p:grpSpPr>
        <a:xfrm>
          <a:off x="0" y="0"/>
          <a:ext cx="0" cy="0"/>
          <a:chOff x="0" y="0"/>
          <a:chExt cx="0" cy="0"/>
        </a:xfrm>
      </p:grpSpPr>
      <p:sp>
        <p:nvSpPr>
          <p:cNvPr id="12" name="Segnaposto testo 11"/>
          <p:cNvSpPr>
            <a:spLocks noGrp="1"/>
          </p:cNvSpPr>
          <p:nvPr>
            <p:ph type="body" sz="quarter" idx="10" hasCustomPrompt="1"/>
          </p:nvPr>
        </p:nvSpPr>
        <p:spPr>
          <a:xfrm>
            <a:off x="1576287" y="2034810"/>
            <a:ext cx="9039427" cy="2842995"/>
          </a:xfrm>
          <a:prstGeom prst="rect">
            <a:avLst/>
          </a:prstGeom>
          <a:solidFill>
            <a:srgbClr val="006B8B"/>
          </a:solidFill>
        </p:spPr>
        <p:txBody>
          <a:bodyPr vert="horz" lIns="360000" tIns="360000" rIns="360000" bIns="360000" anchor="ctr" anchorCtr="0">
            <a:spAutoFit/>
          </a:bodyPr>
          <a:lstStyle>
            <a:lvl1pPr marL="0" indent="0" algn="l">
              <a:lnSpc>
                <a:spcPts val="3264"/>
              </a:lnSpc>
              <a:buNone/>
              <a:defRPr baseline="0">
                <a:latin typeface="Arial"/>
                <a:cs typeface="Arial"/>
              </a:defRPr>
            </a:lvl1pPr>
            <a:lvl2pPr>
              <a:buNone/>
              <a:defRPr/>
            </a:lvl2pPr>
            <a:lvl3pPr>
              <a:buNone/>
              <a:defRPr/>
            </a:lvl3pPr>
            <a:lvl4pPr>
              <a:buNone/>
              <a:defRPr/>
            </a:lvl4pPr>
            <a:lvl5pPr>
              <a:buNone/>
              <a:defRPr/>
            </a:lvl5pPr>
          </a:lstStyle>
          <a:p>
            <a:pPr lvl="0"/>
            <a:r>
              <a:rPr lang="it-IT" dirty="0"/>
              <a:t>Cover and title chart. Font is Arial bold, 32pt, paragraph line spacing is 32pt, left alignment, colour is white. </a:t>
            </a:r>
            <a:br>
              <a:rPr lang="it-IT" dirty="0"/>
            </a:br>
            <a:r>
              <a:rPr lang="it-IT" dirty="0"/>
              <a:t>Please center the box vertically and horizontally after editing.</a:t>
            </a:r>
          </a:p>
        </p:txBody>
      </p:sp>
      <p:sp>
        <p:nvSpPr>
          <p:cNvPr id="14" name="Segnaposto testo 13"/>
          <p:cNvSpPr>
            <a:spLocks noGrp="1"/>
          </p:cNvSpPr>
          <p:nvPr>
            <p:ph type="body" sz="quarter" idx="11" hasCustomPrompt="1"/>
          </p:nvPr>
        </p:nvSpPr>
        <p:spPr>
          <a:xfrm>
            <a:off x="1576287" y="5916536"/>
            <a:ext cx="9039427" cy="472906"/>
          </a:xfrm>
          <a:prstGeom prst="rect">
            <a:avLst/>
          </a:prstGeom>
        </p:spPr>
        <p:txBody>
          <a:bodyPr vert="horz" wrap="square" lIns="0" tIns="0" rIns="0" bIns="0">
            <a:spAutoFit/>
          </a:bodyPr>
          <a:lstStyle>
            <a:lvl1pPr algn="r">
              <a:lnSpc>
                <a:spcPts val="1814"/>
              </a:lnSpc>
              <a:buNone/>
              <a:defRPr sz="1814" b="0">
                <a:solidFill>
                  <a:srgbClr val="006B8B"/>
                </a:solidFill>
                <a:latin typeface="Arial"/>
                <a:cs typeface="Arial"/>
              </a:defRPr>
            </a:lvl1pPr>
            <a:lvl2pPr>
              <a:defRPr sz="1814"/>
            </a:lvl2pPr>
            <a:lvl3pPr>
              <a:defRPr sz="1814"/>
            </a:lvl3pPr>
            <a:lvl4pPr>
              <a:defRPr sz="1814"/>
            </a:lvl4pPr>
            <a:lvl5pPr>
              <a:defRPr sz="1814"/>
            </a:lvl5pPr>
          </a:lstStyle>
          <a:p>
            <a:pPr lvl="0"/>
            <a:r>
              <a:rPr lang="it-IT"/>
              <a:t>Presenters Name Surname</a:t>
            </a:r>
            <a:br>
              <a:rPr lang="it-IT"/>
            </a:br>
            <a:r>
              <a:rPr lang="it-IT"/>
              <a:t>dd.mm.yyyy • Place</a:t>
            </a:r>
          </a:p>
        </p:txBody>
      </p:sp>
    </p:spTree>
    <p:extLst>
      <p:ext uri="{BB962C8B-B14F-4D97-AF65-F5344CB8AC3E}">
        <p14:creationId xmlns:p14="http://schemas.microsoft.com/office/powerpoint/2010/main" val="165351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Horizontal Boxes">
    <p:spTree>
      <p:nvGrpSpPr>
        <p:cNvPr id="1" name=""/>
        <p:cNvGrpSpPr/>
        <p:nvPr/>
      </p:nvGrpSpPr>
      <p:grpSpPr>
        <a:xfrm>
          <a:off x="0" y="0"/>
          <a:ext cx="0" cy="0"/>
          <a:chOff x="0" y="0"/>
          <a:chExt cx="0" cy="0"/>
        </a:xfrm>
      </p:grpSpPr>
      <p:sp>
        <p:nvSpPr>
          <p:cNvPr id="10" name="Segnaposto testo 13"/>
          <p:cNvSpPr>
            <a:spLocks noGrp="1"/>
          </p:cNvSpPr>
          <p:nvPr>
            <p:ph type="body" sz="quarter" idx="13" hasCustomPrompt="1"/>
          </p:nvPr>
        </p:nvSpPr>
        <p:spPr>
          <a:xfrm>
            <a:off x="755098" y="1786561"/>
            <a:ext cx="10707157" cy="887780"/>
          </a:xfrm>
          <a:prstGeom prst="rect">
            <a:avLst/>
          </a:prstGeom>
          <a:solidFill>
            <a:srgbClr val="C8E3E2">
              <a:alpha val="98824"/>
            </a:srgbClr>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 </a:t>
            </a:r>
            <a:br>
              <a:rPr lang="it-IT" dirty="0"/>
            </a:br>
            <a:r>
              <a:rPr lang="it-IT" dirty="0"/>
              <a:t>Paragraph line spacing is 26pt. Left alignment. Text colour is black.</a:t>
            </a:r>
          </a:p>
        </p:txBody>
      </p:sp>
      <p:sp>
        <p:nvSpPr>
          <p:cNvPr id="11" name="Segnaposto testo 13"/>
          <p:cNvSpPr>
            <a:spLocks noGrp="1"/>
          </p:cNvSpPr>
          <p:nvPr>
            <p:ph type="body" sz="quarter" idx="15" hasCustomPrompt="1"/>
          </p:nvPr>
        </p:nvSpPr>
        <p:spPr>
          <a:xfrm>
            <a:off x="755098" y="2764854"/>
            <a:ext cx="10707157" cy="887780"/>
          </a:xfrm>
          <a:prstGeom prst="rect">
            <a:avLst/>
          </a:prstGeom>
          <a:solidFill>
            <a:srgbClr val="F9E49D"/>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2" name="Segnaposto testo 13"/>
          <p:cNvSpPr>
            <a:spLocks noGrp="1"/>
          </p:cNvSpPr>
          <p:nvPr>
            <p:ph type="body" sz="quarter" idx="16" hasCustomPrompt="1"/>
          </p:nvPr>
        </p:nvSpPr>
        <p:spPr>
          <a:xfrm>
            <a:off x="755098" y="3730820"/>
            <a:ext cx="10707157" cy="887780"/>
          </a:xfrm>
          <a:prstGeom prst="rect">
            <a:avLst/>
          </a:prstGeom>
          <a:solidFill>
            <a:srgbClr val="DFD99F"/>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3" name="Segnaposto testo 13"/>
          <p:cNvSpPr>
            <a:spLocks noGrp="1"/>
          </p:cNvSpPr>
          <p:nvPr>
            <p:ph type="body" sz="quarter" idx="17" hasCustomPrompt="1"/>
          </p:nvPr>
        </p:nvSpPr>
        <p:spPr>
          <a:xfrm>
            <a:off x="755097" y="4696786"/>
            <a:ext cx="10693575" cy="887780"/>
          </a:xfrm>
          <a:prstGeom prst="rect">
            <a:avLst/>
          </a:prstGeom>
          <a:solidFill>
            <a:srgbClr val="E6EBCE"/>
          </a:solidFill>
          <a:ln>
            <a:solidFill>
              <a:srgbClr val="C2C4C0"/>
            </a:solidFill>
          </a:ln>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is Arial bold 36pt, paragraph line spacing is 36pt, left alignment. </a:t>
            </a:r>
          </a:p>
        </p:txBody>
      </p:sp>
    </p:spTree>
    <p:extLst>
      <p:ext uri="{BB962C8B-B14F-4D97-AF65-F5344CB8AC3E}">
        <p14:creationId xmlns:p14="http://schemas.microsoft.com/office/powerpoint/2010/main" val="304898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Vertical Boxes">
    <p:spTree>
      <p:nvGrpSpPr>
        <p:cNvPr id="1" name=""/>
        <p:cNvGrpSpPr/>
        <p:nvPr/>
      </p:nvGrpSpPr>
      <p:grpSpPr>
        <a:xfrm>
          <a:off x="0" y="0"/>
          <a:ext cx="0" cy="0"/>
          <a:chOff x="0" y="0"/>
          <a:chExt cx="0" cy="0"/>
        </a:xfrm>
      </p:grpSpPr>
      <p:sp>
        <p:nvSpPr>
          <p:cNvPr id="10" name="Segnaposto testo 13"/>
          <p:cNvSpPr>
            <a:spLocks noGrp="1"/>
          </p:cNvSpPr>
          <p:nvPr>
            <p:ph type="body" sz="quarter" idx="13" hasCustomPrompt="1"/>
          </p:nvPr>
        </p:nvSpPr>
        <p:spPr>
          <a:xfrm>
            <a:off x="755097" y="1800857"/>
            <a:ext cx="5143309" cy="3232011"/>
          </a:xfrm>
          <a:prstGeom prst="rect">
            <a:avLst/>
          </a:prstGeom>
          <a:solidFill>
            <a:srgbClr val="F5D7A5">
              <a:alpha val="98824"/>
            </a:srgbClr>
          </a:solidFill>
        </p:spPr>
        <p:txBody>
          <a:bodyPr vert="horz" wrap="square" lIns="108000" tIns="108000" rIns="108000" bIns="108000">
            <a:spAutoFit/>
          </a:bodyPr>
          <a:lstStyle>
            <a:lvl1pPr marL="0" marR="0" indent="0" algn="l" defTabSz="414589" rtl="0" eaLnBrk="1" fontAlgn="auto" latinLnBrk="0" hangingPunct="1">
              <a:lnSpc>
                <a:spcPct val="100000"/>
              </a:lnSpc>
              <a:spcBef>
                <a:spcPct val="20000"/>
              </a:spcBef>
              <a:spcAft>
                <a:spcPts val="0"/>
              </a:spcAft>
              <a:buClrTx/>
              <a:buSzTx/>
              <a:buFont typeface="Arial"/>
              <a:buNone/>
              <a:tabLst/>
              <a:defRPr sz="3264"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egnaposto testo 13"/>
          <p:cNvSpPr>
            <a:spLocks noGrp="1"/>
          </p:cNvSpPr>
          <p:nvPr>
            <p:ph type="body" sz="quarter" idx="14" hasCustomPrompt="1"/>
          </p:nvPr>
        </p:nvSpPr>
        <p:spPr>
          <a:xfrm>
            <a:off x="6329997" y="1800857"/>
            <a:ext cx="5105095" cy="3232011"/>
          </a:xfrm>
          <a:prstGeom prst="rect">
            <a:avLst/>
          </a:prstGeom>
          <a:solidFill>
            <a:srgbClr val="D5D4D0">
              <a:alpha val="98824"/>
            </a:srgbClr>
          </a:solidFill>
        </p:spPr>
        <p:txBody>
          <a:bodyPr vert="horz" wrap="square" lIns="108000" tIns="108000" rIns="108000" bIns="108000">
            <a:spAutoFit/>
          </a:bodyPr>
          <a:lstStyle>
            <a:lvl1pPr marL="0" indent="0">
              <a:lnSpc>
                <a:spcPct val="100000"/>
              </a:lnSpc>
              <a:buNone/>
              <a:defRPr sz="3264" b="0"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Tree>
    <p:extLst>
      <p:ext uri="{BB962C8B-B14F-4D97-AF65-F5344CB8AC3E}">
        <p14:creationId xmlns:p14="http://schemas.microsoft.com/office/powerpoint/2010/main" val="2989781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 Vertical boxes for text &amp; photo">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755097" y="1800873"/>
            <a:ext cx="5142623" cy="3714030"/>
          </a:xfrm>
          <a:prstGeom prst="rect">
            <a:avLst/>
          </a:prstGeom>
        </p:spPr>
        <p:txBody>
          <a:bodyPr/>
          <a:lstStyle/>
          <a:p>
            <a:endParaRPr lang="en-GB"/>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egnaposto testo 13"/>
          <p:cNvSpPr>
            <a:spLocks noGrp="1"/>
          </p:cNvSpPr>
          <p:nvPr>
            <p:ph type="body" sz="quarter" idx="14" hasCustomPrompt="1"/>
          </p:nvPr>
        </p:nvSpPr>
        <p:spPr>
          <a:xfrm>
            <a:off x="6329997" y="1800857"/>
            <a:ext cx="5105095" cy="3232011"/>
          </a:xfrm>
          <a:prstGeom prst="rect">
            <a:avLst/>
          </a:prstGeom>
          <a:solidFill>
            <a:srgbClr val="D5D4D0">
              <a:alpha val="98824"/>
            </a:srgbClr>
          </a:solidFill>
        </p:spPr>
        <p:txBody>
          <a:bodyPr vert="horz" wrap="square" lIns="108000" tIns="108000" rIns="108000" bIns="108000">
            <a:spAutoFit/>
          </a:bodyPr>
          <a:lstStyle>
            <a:lvl1pPr marL="0" indent="0">
              <a:lnSpc>
                <a:spcPct val="100000"/>
              </a:lnSpc>
              <a:buNone/>
              <a:defRPr sz="3264" b="0"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Tree>
    <p:extLst>
      <p:ext uri="{BB962C8B-B14F-4D97-AF65-F5344CB8AC3E}">
        <p14:creationId xmlns:p14="http://schemas.microsoft.com/office/powerpoint/2010/main" val="1927178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rtitle + Title + Image + Capion">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55097" y="877406"/>
            <a:ext cx="10693575"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image-chart. Font is Arial bold, 36pt, left alignment. Text colour is black.</a:t>
            </a:r>
          </a:p>
        </p:txBody>
      </p:sp>
      <p:sp>
        <p:nvSpPr>
          <p:cNvPr id="11" name="Sottotitolo 2"/>
          <p:cNvSpPr>
            <a:spLocks noGrp="1"/>
          </p:cNvSpPr>
          <p:nvPr>
            <p:ph type="subTitle" idx="1" hasCustomPrompt="1"/>
          </p:nvPr>
        </p:nvSpPr>
        <p:spPr>
          <a:xfrm>
            <a:off x="755096" y="473843"/>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a:latin typeface="Arial"/>
                <a:cs typeface="Arial"/>
              </a:rPr>
              <a:t>Surtitle of the chart. Font is Arial regular and italic, 24pt. Dark grey. </a:t>
            </a:r>
            <a:endParaRPr lang="it-IT"/>
          </a:p>
        </p:txBody>
      </p:sp>
      <p:sp>
        <p:nvSpPr>
          <p:cNvPr id="12" name="Segnaposto testo 13"/>
          <p:cNvSpPr>
            <a:spLocks noGrp="1"/>
          </p:cNvSpPr>
          <p:nvPr>
            <p:ph type="body" sz="quarter" idx="13" hasCustomPrompt="1"/>
          </p:nvPr>
        </p:nvSpPr>
        <p:spPr>
          <a:xfrm>
            <a:off x="755096" y="5317566"/>
            <a:ext cx="10707158" cy="307777"/>
          </a:xfrm>
          <a:prstGeom prst="rect">
            <a:avLst/>
          </a:prstGeom>
        </p:spPr>
        <p:txBody>
          <a:bodyPr vert="horz" wrap="square" lIns="0" tIns="0" rIns="0" bIns="0" anchor="t">
            <a:spAutoFit/>
          </a:bodyPr>
          <a:lstStyle>
            <a:lvl1pPr marL="0" indent="0">
              <a:lnSpc>
                <a:spcPts val="2358"/>
              </a:lnSpc>
              <a:buNone/>
              <a:defRPr sz="1632" i="1"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a:t>Image caption. Font is Arial italic 18pt, left side alignment. Font colour is black.</a:t>
            </a:r>
          </a:p>
        </p:txBody>
      </p:sp>
      <p:sp>
        <p:nvSpPr>
          <p:cNvPr id="14" name="Segnaposto immagine 13"/>
          <p:cNvSpPr>
            <a:spLocks noGrp="1"/>
          </p:cNvSpPr>
          <p:nvPr>
            <p:ph type="pic" sz="quarter" idx="14" hasCustomPrompt="1"/>
          </p:nvPr>
        </p:nvSpPr>
        <p:spPr>
          <a:xfrm>
            <a:off x="755096" y="1873729"/>
            <a:ext cx="10707157" cy="3420804"/>
          </a:xfrm>
          <a:prstGeom prst="rect">
            <a:avLst/>
          </a:prstGeom>
          <a:noFill/>
          <a:ln w="0" cap="flat" cmpd="sng" algn="ctr">
            <a:noFill/>
            <a:prstDash val="solid"/>
            <a:round/>
            <a:headEnd type="none" w="med" len="med"/>
            <a:tailEnd type="none" w="med" len="med"/>
          </a:ln>
        </p:spPr>
        <p:txBody>
          <a:bodyPr vert="horz" anchor="b"/>
          <a:lstStyle>
            <a:lvl1pPr algn="ctr">
              <a:buNone/>
              <a:defRPr sz="1632" i="1">
                <a:solidFill>
                  <a:srgbClr val="A6A6A6"/>
                </a:solidFill>
              </a:defRPr>
            </a:lvl1pPr>
          </a:lstStyle>
          <a:p>
            <a:r>
              <a:rPr lang="it-IT" sz="1632"/>
              <a:t>(image)</a:t>
            </a:r>
            <a:endParaRPr lang="it-IT"/>
          </a:p>
        </p:txBody>
      </p:sp>
    </p:spTree>
    <p:extLst>
      <p:ext uri="{BB962C8B-B14F-4D97-AF65-F5344CB8AC3E}">
        <p14:creationId xmlns:p14="http://schemas.microsoft.com/office/powerpoint/2010/main" val="667557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 Table">
    <p:spTree>
      <p:nvGrpSpPr>
        <p:cNvPr id="1" name=""/>
        <p:cNvGrpSpPr/>
        <p:nvPr/>
      </p:nvGrpSpPr>
      <p:grpSpPr>
        <a:xfrm>
          <a:off x="0" y="0"/>
          <a:ext cx="0" cy="0"/>
          <a:chOff x="0" y="0"/>
          <a:chExt cx="0" cy="0"/>
        </a:xfrm>
      </p:grpSpPr>
      <p:sp>
        <p:nvSpPr>
          <p:cNvPr id="5" name="Segnaposto tabella 9"/>
          <p:cNvSpPr>
            <a:spLocks noGrp="1"/>
          </p:cNvSpPr>
          <p:nvPr>
            <p:ph type="tbl" sz="quarter" idx="12" hasCustomPrompt="1"/>
          </p:nvPr>
        </p:nvSpPr>
        <p:spPr>
          <a:xfrm>
            <a:off x="755098" y="1884497"/>
            <a:ext cx="10707157" cy="3679351"/>
          </a:xfrm>
          <a:prstGeom prst="rect">
            <a:avLst/>
          </a:prstGeom>
        </p:spPr>
        <p:txBody>
          <a:bodyPr vert="horz" anchor="b"/>
          <a:lstStyle>
            <a:lvl1pPr algn="ctr">
              <a:buNone/>
              <a:defRPr sz="1632" i="1">
                <a:solidFill>
                  <a:schemeClr val="bg1">
                    <a:lumMod val="65000"/>
                  </a:schemeClr>
                </a:solidFill>
              </a:defRPr>
            </a:lvl1pPr>
          </a:lstStyle>
          <a:p>
            <a:r>
              <a:rPr lang="it-IT" dirty="0"/>
              <a:t>(table)</a:t>
            </a:r>
          </a:p>
        </p:txBody>
      </p:sp>
      <p:sp>
        <p:nvSpPr>
          <p:cNvPr id="8"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
        <p:nvSpPr>
          <p:cNvPr id="9" name="Titolo 1"/>
          <p:cNvSpPr>
            <a:spLocks noGrp="1"/>
          </p:cNvSpPr>
          <p:nvPr>
            <p:ph type="ctrTitle" hasCustomPrompt="1"/>
          </p:nvPr>
        </p:nvSpPr>
        <p:spPr>
          <a:xfrm>
            <a:off x="755098" y="487924"/>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Tree>
    <p:extLst>
      <p:ext uri="{BB962C8B-B14F-4D97-AF65-F5344CB8AC3E}">
        <p14:creationId xmlns:p14="http://schemas.microsoft.com/office/powerpoint/2010/main" val="731452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Subtitle+Table">
    <p:spTree>
      <p:nvGrpSpPr>
        <p:cNvPr id="1" name=""/>
        <p:cNvGrpSpPr/>
        <p:nvPr/>
      </p:nvGrpSpPr>
      <p:grpSpPr>
        <a:xfrm>
          <a:off x="0" y="0"/>
          <a:ext cx="0" cy="0"/>
          <a:chOff x="0" y="0"/>
          <a:chExt cx="0" cy="0"/>
        </a:xfrm>
      </p:grpSpPr>
      <p:sp>
        <p:nvSpPr>
          <p:cNvPr id="10" name="Segnaposto tabella 9"/>
          <p:cNvSpPr>
            <a:spLocks noGrp="1"/>
          </p:cNvSpPr>
          <p:nvPr>
            <p:ph type="tbl" sz="quarter" idx="12" hasCustomPrompt="1"/>
          </p:nvPr>
        </p:nvSpPr>
        <p:spPr>
          <a:xfrm>
            <a:off x="755098" y="1884497"/>
            <a:ext cx="10707157" cy="3679351"/>
          </a:xfrm>
          <a:prstGeom prst="rect">
            <a:avLst/>
          </a:prstGeom>
        </p:spPr>
        <p:txBody>
          <a:bodyPr vert="horz" anchor="b"/>
          <a:lstStyle>
            <a:lvl1pPr algn="ctr">
              <a:buNone/>
              <a:defRPr sz="1632" i="1">
                <a:solidFill>
                  <a:schemeClr val="bg1">
                    <a:lumMod val="65000"/>
                  </a:schemeClr>
                </a:solidFill>
              </a:defRPr>
            </a:lvl1pPr>
          </a:lstStyle>
          <a:p>
            <a:r>
              <a:rPr lang="it-IT" dirty="0"/>
              <a:t>(table)</a:t>
            </a:r>
          </a:p>
        </p:txBody>
      </p:sp>
      <p:sp>
        <p:nvSpPr>
          <p:cNvPr id="5"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Chart title. Font is Arial bold, 36pt, left alignment. Text colour is black.</a:t>
            </a:r>
          </a:p>
        </p:txBody>
      </p:sp>
      <p:sp>
        <p:nvSpPr>
          <p:cNvPr id="6"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Tree>
    <p:extLst>
      <p:ext uri="{BB962C8B-B14F-4D97-AF65-F5344CB8AC3E}">
        <p14:creationId xmlns:p14="http://schemas.microsoft.com/office/powerpoint/2010/main" val="3951913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Graph">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762339" y="1841424"/>
            <a:ext cx="10699915" cy="3722420"/>
          </a:xfrm>
          <a:prstGeom prst="rect">
            <a:avLst/>
          </a:prstGeom>
        </p:spPr>
        <p:txBody>
          <a:bodyPr vert="horz" anchor="b"/>
          <a:lstStyle>
            <a:lvl1pPr algn="ctr">
              <a:buNone/>
              <a:defRPr sz="1632" i="1">
                <a:solidFill>
                  <a:srgbClr val="A6A6A6"/>
                </a:solidFill>
              </a:defRPr>
            </a:lvl1pPr>
          </a:lstStyle>
          <a:p>
            <a:r>
              <a:rPr lang="it-IT"/>
              <a:t>(graph)</a:t>
            </a:r>
          </a:p>
        </p:txBody>
      </p:sp>
      <p:sp>
        <p:nvSpPr>
          <p:cNvPr id="10"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graph chart. Font is Arial bold, 36pt, left alignment. Text colour is black.</a:t>
            </a:r>
          </a:p>
        </p:txBody>
      </p:sp>
      <p:sp>
        <p:nvSpPr>
          <p:cNvPr id="11"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Tree>
    <p:extLst>
      <p:ext uri="{BB962C8B-B14F-4D97-AF65-F5344CB8AC3E}">
        <p14:creationId xmlns:p14="http://schemas.microsoft.com/office/powerpoint/2010/main" val="728494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2 bullet lists">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graph chart. Font is Arial bold, 36pt, left alignment. Text colour is black.</a:t>
            </a:r>
          </a:p>
        </p:txBody>
      </p:sp>
      <p:sp>
        <p:nvSpPr>
          <p:cNvPr id="11"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
        <p:nvSpPr>
          <p:cNvPr id="13" name="Text Placeholder 12"/>
          <p:cNvSpPr>
            <a:spLocks noGrp="1"/>
          </p:cNvSpPr>
          <p:nvPr>
            <p:ph type="body" sz="quarter" idx="10"/>
          </p:nvPr>
        </p:nvSpPr>
        <p:spPr>
          <a:xfrm>
            <a:off x="755098" y="2101739"/>
            <a:ext cx="4046349" cy="2630052"/>
          </a:xfrm>
          <a:prstGeom prst="rect">
            <a:avLst/>
          </a:prstGeom>
        </p:spPr>
        <p:txBody>
          <a:bodyPr lIns="0" rIns="0"/>
          <a:lstStyle>
            <a:lvl1pPr marL="310942" indent="-310942">
              <a:buClr>
                <a:schemeClr val="accent1"/>
              </a:buClr>
              <a:buFont typeface="Wingdings" panose="05000000000000000000" pitchFamily="2" charset="2"/>
              <a:buChar char="§"/>
              <a:defRPr sz="2358"/>
            </a:lvl1pPr>
            <a:lvl2pPr marL="673707" indent="-259118">
              <a:buClr>
                <a:schemeClr val="accent1"/>
              </a:buClr>
              <a:buFont typeface="Wingdings" panose="05000000000000000000" pitchFamily="2" charset="2"/>
              <a:buChar char="§"/>
              <a:defRPr sz="2358"/>
            </a:lvl2pPr>
            <a:lvl3pPr marL="1036472" indent="-207294">
              <a:buClr>
                <a:schemeClr val="accent1"/>
              </a:buClr>
              <a:buFont typeface="Wingdings" panose="05000000000000000000" pitchFamily="2" charset="2"/>
              <a:buChar char="§"/>
              <a:defRPr sz="2358"/>
            </a:lvl3pPr>
            <a:lvl4pPr marL="1451061" indent="-207294">
              <a:buClr>
                <a:schemeClr val="accent1"/>
              </a:buClr>
              <a:buFont typeface="Wingdings" panose="05000000000000000000" pitchFamily="2" charset="2"/>
              <a:buChar char="§"/>
              <a:defRPr sz="2358"/>
            </a:lvl4pPr>
            <a:lvl5pPr marL="1865650" indent="-207294">
              <a:buClr>
                <a:schemeClr val="accent1"/>
              </a:buClr>
              <a:buFont typeface="Wingdings" panose="05000000000000000000" pitchFamily="2" charset="2"/>
              <a:buChar char="§"/>
              <a:defRPr sz="235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2"/>
          <p:cNvSpPr>
            <a:spLocks noGrp="1"/>
          </p:cNvSpPr>
          <p:nvPr>
            <p:ph type="body" sz="quarter" idx="11"/>
          </p:nvPr>
        </p:nvSpPr>
        <p:spPr>
          <a:xfrm>
            <a:off x="7408973" y="2101739"/>
            <a:ext cx="4053281" cy="2630052"/>
          </a:xfrm>
          <a:prstGeom prst="rect">
            <a:avLst/>
          </a:prstGeom>
        </p:spPr>
        <p:txBody>
          <a:bodyPr lIns="0" rIns="0"/>
          <a:lstStyle>
            <a:lvl1pPr marL="310942" indent="-310942">
              <a:buClr>
                <a:schemeClr val="accent1"/>
              </a:buClr>
              <a:buFont typeface="Wingdings" panose="05000000000000000000" pitchFamily="2" charset="2"/>
              <a:buChar char="§"/>
              <a:defRPr sz="2358"/>
            </a:lvl1pPr>
            <a:lvl2pPr marL="673707" indent="-259118">
              <a:buClr>
                <a:schemeClr val="accent1"/>
              </a:buClr>
              <a:buFont typeface="Wingdings" panose="05000000000000000000" pitchFamily="2" charset="2"/>
              <a:buChar char="§"/>
              <a:defRPr sz="2358"/>
            </a:lvl2pPr>
            <a:lvl3pPr marL="1036472" indent="-207294">
              <a:buClr>
                <a:schemeClr val="accent1"/>
              </a:buClr>
              <a:buFont typeface="Wingdings" panose="05000000000000000000" pitchFamily="2" charset="2"/>
              <a:buChar char="§"/>
              <a:defRPr sz="2358"/>
            </a:lvl3pPr>
            <a:lvl4pPr marL="1451061" indent="-207294">
              <a:buClr>
                <a:schemeClr val="accent1"/>
              </a:buClr>
              <a:buFont typeface="Wingdings" panose="05000000000000000000" pitchFamily="2" charset="2"/>
              <a:buChar char="§"/>
              <a:defRPr sz="2358"/>
            </a:lvl4pPr>
            <a:lvl5pPr marL="1865650" indent="-207294">
              <a:buClr>
                <a:schemeClr val="accent1"/>
              </a:buClr>
              <a:buFont typeface="Wingdings" panose="05000000000000000000" pitchFamily="2" charset="2"/>
              <a:buChar char="§"/>
              <a:defRPr sz="235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76291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8DC178-4BCB-8F4F-9939-EBAE4582662D}"/>
              </a:ext>
            </a:extLst>
          </p:cNvPr>
          <p:cNvPicPr>
            <a:picLocks noChangeAspect="1"/>
          </p:cNvPicPr>
          <p:nvPr userDrawn="1"/>
        </p:nvPicPr>
        <p:blipFill>
          <a:blip r:embed="rId2"/>
          <a:stretch>
            <a:fillRect/>
          </a:stretch>
        </p:blipFill>
        <p:spPr>
          <a:xfrm>
            <a:off x="517526" y="4892507"/>
            <a:ext cx="2325066" cy="662116"/>
          </a:xfrm>
          <a:prstGeom prst="rect">
            <a:avLst/>
          </a:prstGeom>
        </p:spPr>
      </p:pic>
      <p:pic>
        <p:nvPicPr>
          <p:cNvPr id="16" name="Picture 15">
            <a:extLst>
              <a:ext uri="{FF2B5EF4-FFF2-40B4-BE49-F238E27FC236}">
                <a16:creationId xmlns:a16="http://schemas.microsoft.com/office/drawing/2014/main" id="{FD68F619-448B-9544-B504-DA8AD688D860}"/>
              </a:ext>
            </a:extLst>
          </p:cNvPr>
          <p:cNvPicPr>
            <a:picLocks noChangeAspect="1"/>
          </p:cNvPicPr>
          <p:nvPr userDrawn="1"/>
        </p:nvPicPr>
        <p:blipFill>
          <a:blip r:embed="rId3"/>
          <a:stretch>
            <a:fillRect/>
          </a:stretch>
        </p:blipFill>
        <p:spPr>
          <a:xfrm>
            <a:off x="579438" y="5757433"/>
            <a:ext cx="1187792" cy="361502"/>
          </a:xfrm>
          <a:prstGeom prst="rect">
            <a:avLst/>
          </a:prstGeom>
        </p:spPr>
      </p:pic>
      <p:pic>
        <p:nvPicPr>
          <p:cNvPr id="17" name="Picture 16">
            <a:extLst>
              <a:ext uri="{FF2B5EF4-FFF2-40B4-BE49-F238E27FC236}">
                <a16:creationId xmlns:a16="http://schemas.microsoft.com/office/drawing/2014/main" id="{D4C42123-B9C5-8947-BD56-A68006BBFC1F}"/>
              </a:ext>
            </a:extLst>
          </p:cNvPr>
          <p:cNvPicPr>
            <a:picLocks noChangeAspect="1"/>
          </p:cNvPicPr>
          <p:nvPr userDrawn="1"/>
        </p:nvPicPr>
        <p:blipFill>
          <a:blip r:embed="rId4"/>
          <a:stretch>
            <a:fillRect/>
          </a:stretch>
        </p:blipFill>
        <p:spPr>
          <a:xfrm>
            <a:off x="425450" y="141516"/>
            <a:ext cx="969974" cy="587449"/>
          </a:xfrm>
          <a:prstGeom prst="rect">
            <a:avLst/>
          </a:prstGeom>
        </p:spPr>
      </p:pic>
      <p:pic>
        <p:nvPicPr>
          <p:cNvPr id="19" name="Picture 18">
            <a:extLst>
              <a:ext uri="{FF2B5EF4-FFF2-40B4-BE49-F238E27FC236}">
                <a16:creationId xmlns:a16="http://schemas.microsoft.com/office/drawing/2014/main" id="{091399F4-886B-D34A-B6C7-74E5C2C3906A}"/>
              </a:ext>
            </a:extLst>
          </p:cNvPr>
          <p:cNvPicPr>
            <a:picLocks noChangeAspect="1"/>
          </p:cNvPicPr>
          <p:nvPr userDrawn="1"/>
        </p:nvPicPr>
        <p:blipFill rotWithShape="1">
          <a:blip r:embed="rId5"/>
          <a:srcRect t="21868" r="22459"/>
          <a:stretch/>
        </p:blipFill>
        <p:spPr>
          <a:xfrm>
            <a:off x="7951303" y="0"/>
            <a:ext cx="4240697" cy="4273029"/>
          </a:xfrm>
          <a:prstGeom prst="rect">
            <a:avLst/>
          </a:prstGeom>
        </p:spPr>
      </p:pic>
      <p:sp>
        <p:nvSpPr>
          <p:cNvPr id="21" name="Rectangle 20">
            <a:extLst>
              <a:ext uri="{FF2B5EF4-FFF2-40B4-BE49-F238E27FC236}">
                <a16:creationId xmlns:a16="http://schemas.microsoft.com/office/drawing/2014/main" id="{34226E77-28B5-AF44-AA1D-E100B64C6944}"/>
              </a:ext>
            </a:extLst>
          </p:cNvPr>
          <p:cNvSpPr/>
          <p:nvPr userDrawn="1"/>
        </p:nvSpPr>
        <p:spPr>
          <a:xfrm>
            <a:off x="0" y="6365568"/>
            <a:ext cx="12192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585F63EC-2DFA-104C-9577-9AA4939DC3BD}"/>
              </a:ext>
            </a:extLst>
          </p:cNvPr>
          <p:cNvSpPr>
            <a:spLocks noGrp="1"/>
          </p:cNvSpPr>
          <p:nvPr>
            <p:ph type="ctrTitle" hasCustomPrompt="1"/>
          </p:nvPr>
        </p:nvSpPr>
        <p:spPr>
          <a:xfrm>
            <a:off x="518400" y="2193235"/>
            <a:ext cx="4384904" cy="2431774"/>
          </a:xfrm>
          <a:prstGeom prst="rect">
            <a:avLst/>
          </a:prstGeom>
        </p:spPr>
        <p:txBody>
          <a:bodyPr lIns="0" tIns="0" rIns="0" bIns="0" anchor="t"/>
          <a:lstStyle>
            <a:lvl1pPr algn="l">
              <a:defRPr sz="4700" b="0" i="0" cap="all" baseline="0">
                <a:solidFill>
                  <a:srgbClr val="005976"/>
                </a:solidFill>
                <a:latin typeface="Arial Regular"/>
              </a:defRPr>
            </a:lvl1pPr>
          </a:lstStyle>
          <a:p>
            <a:r>
              <a:rPr lang="en-US" dirty="0"/>
              <a:t>10 YEARS</a:t>
            </a:r>
            <a:br>
              <a:rPr lang="en-US" dirty="0"/>
            </a:br>
            <a:r>
              <a:rPr lang="en-US" dirty="0"/>
              <a:t>OF LIGHTING</a:t>
            </a:r>
            <a:br>
              <a:rPr lang="en-US" dirty="0"/>
            </a:br>
            <a:r>
              <a:rPr lang="en-US" dirty="0"/>
              <a:t>THE WAY</a:t>
            </a:r>
          </a:p>
        </p:txBody>
      </p:sp>
    </p:spTree>
    <p:extLst>
      <p:ext uri="{BB962C8B-B14F-4D97-AF65-F5344CB8AC3E}">
        <p14:creationId xmlns:p14="http://schemas.microsoft.com/office/powerpoint/2010/main" val="3103885129"/>
      </p:ext>
    </p:extLst>
  </p:cSld>
  <p:clrMapOvr>
    <a:masterClrMapping/>
  </p:clrMapOvr>
  <p:extLst mod="1">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Acknowledgement">
    <p:spTree>
      <p:nvGrpSpPr>
        <p:cNvPr id="1" name=""/>
        <p:cNvGrpSpPr/>
        <p:nvPr/>
      </p:nvGrpSpPr>
      <p:grpSpPr>
        <a:xfrm>
          <a:off x="0" y="0"/>
          <a:ext cx="0" cy="0"/>
          <a:chOff x="0" y="0"/>
          <a:chExt cx="0" cy="0"/>
        </a:xfrm>
      </p:grpSpPr>
      <p:sp>
        <p:nvSpPr>
          <p:cNvPr id="21" name="Title 1"/>
          <p:cNvSpPr txBox="1">
            <a:spLocks/>
          </p:cNvSpPr>
          <p:nvPr userDrawn="1"/>
        </p:nvSpPr>
        <p:spPr>
          <a:xfrm>
            <a:off x="914400" y="4640430"/>
            <a:ext cx="10363200" cy="560508"/>
          </a:xfrm>
          <a:prstGeom prst="rect">
            <a:avLst/>
          </a:prstGeom>
        </p:spPr>
        <p:txBody>
          <a:bodyPr vert="horz" lIns="94568" tIns="47284" rIns="94568" bIns="47284" rtlCol="0" anchor="ctr">
            <a:normAutofit/>
          </a:bodyPr>
          <a:lstStyle>
            <a:lvl1pPr algn="ctr" defTabSz="457200" rtl="0" eaLnBrk="1" latinLnBrk="0" hangingPunct="1">
              <a:spcBef>
                <a:spcPct val="0"/>
              </a:spcBef>
              <a:buNone/>
              <a:defRPr sz="4400" b="1" i="0" kern="1200" baseline="0">
                <a:solidFill>
                  <a:schemeClr val="bg1"/>
                </a:solidFill>
                <a:latin typeface="Calibri"/>
                <a:ea typeface="+mj-ea"/>
                <a:cs typeface="Calibri"/>
              </a:defRPr>
            </a:lvl1pPr>
          </a:lstStyle>
          <a:p>
            <a:pPr>
              <a:lnSpc>
                <a:spcPct val="120000"/>
              </a:lnSpc>
            </a:pPr>
            <a:r>
              <a:rPr lang="fr-CH" sz="2448" b="1" cap="all" dirty="0">
                <a:solidFill>
                  <a:srgbClr val="FFFFFF"/>
                </a:solidFill>
              </a:rPr>
              <a:t>imi-rhapsody.EU</a:t>
            </a:r>
            <a:endParaRPr lang="en-US" sz="2448" b="1" cap="all" dirty="0">
              <a:solidFill>
                <a:srgbClr val="FFFFFF"/>
              </a:solidFill>
            </a:endParaRPr>
          </a:p>
        </p:txBody>
      </p:sp>
      <p:grpSp>
        <p:nvGrpSpPr>
          <p:cNvPr id="22" name="Group 21"/>
          <p:cNvGrpSpPr/>
          <p:nvPr userDrawn="1"/>
        </p:nvGrpSpPr>
        <p:grpSpPr>
          <a:xfrm>
            <a:off x="951313" y="5201882"/>
            <a:ext cx="10310609" cy="1103079"/>
            <a:chOff x="713484" y="5512743"/>
            <a:chExt cx="7732957" cy="1103079"/>
          </a:xfrm>
        </p:grpSpPr>
        <p:pic>
          <p:nvPicPr>
            <p:cNvPr id="23" name="Picture 22" descr="EU_flag_yellow_low.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4489" y="5727155"/>
              <a:ext cx="1030880" cy="688972"/>
            </a:xfrm>
            <a:prstGeom prst="rect">
              <a:avLst/>
            </a:prstGeom>
          </p:spPr>
        </p:pic>
        <p:pic>
          <p:nvPicPr>
            <p:cNvPr id="24" name="Picture 23" descr="WBF_SBFI_E_CMYK_pos_hoch.jp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0078" y="5512743"/>
              <a:ext cx="1796363" cy="1103079"/>
            </a:xfrm>
            <a:prstGeom prst="rect">
              <a:avLst/>
            </a:prstGeom>
          </p:spPr>
        </p:pic>
        <p:pic>
          <p:nvPicPr>
            <p:cNvPr id="25" name="Picture 24" descr="EFPIA_Logo_Word.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21064" y="5727155"/>
              <a:ext cx="954240" cy="562108"/>
            </a:xfrm>
            <a:prstGeom prst="rect">
              <a:avLst/>
            </a:prstGeom>
          </p:spPr>
        </p:pic>
        <p:pic>
          <p:nvPicPr>
            <p:cNvPr id="26" name="Picture 25" descr="IMI_Logo_Word.jp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3484" y="5799085"/>
              <a:ext cx="1592458" cy="490178"/>
            </a:xfrm>
            <a:prstGeom prst="rect">
              <a:avLst/>
            </a:prstGeom>
          </p:spPr>
        </p:pic>
      </p:grpSp>
      <p:grpSp>
        <p:nvGrpSpPr>
          <p:cNvPr id="27" name="Group 26"/>
          <p:cNvGrpSpPr/>
          <p:nvPr userDrawn="1"/>
        </p:nvGrpSpPr>
        <p:grpSpPr>
          <a:xfrm>
            <a:off x="914401" y="3873309"/>
            <a:ext cx="10347520" cy="1069526"/>
            <a:chOff x="685800" y="4587010"/>
            <a:chExt cx="7200262" cy="821024"/>
          </a:xfrm>
        </p:grpSpPr>
        <p:sp>
          <p:nvSpPr>
            <p:cNvPr id="28" name="TextBox 27"/>
            <p:cNvSpPr txBox="1"/>
            <p:nvPr/>
          </p:nvSpPr>
          <p:spPr>
            <a:xfrm>
              <a:off x="685800" y="4587011"/>
              <a:ext cx="3600267" cy="821023"/>
            </a:xfrm>
            <a:prstGeom prst="rect">
              <a:avLst/>
            </a:prstGeom>
            <a:noFill/>
          </p:spPr>
          <p:txBody>
            <a:bodyPr wrap="square" rtlCol="0">
              <a:spAutoFit/>
            </a:bodyPr>
            <a:lstStyle/>
            <a:p>
              <a:r>
                <a:rPr lang="en-US" sz="1270" i="1" dirty="0">
                  <a:solidFill>
                    <a:srgbClr val="000000"/>
                  </a:solidFill>
                </a:rPr>
                <a:t>This project has received funding from the Innovative Medicines Initiative 2 Joint Undertaking under grant agreement No 115881 (RHAPSODY). This Joint Undertaking receives support from the European Union’s Horizon 2020 research and innovation </a:t>
              </a:r>
              <a:r>
                <a:rPr lang="en-US" sz="1270" i="1" dirty="0" err="1">
                  <a:solidFill>
                    <a:srgbClr val="000000"/>
                  </a:solidFill>
                </a:rPr>
                <a:t>programme</a:t>
              </a:r>
              <a:r>
                <a:rPr lang="en-US" sz="1270" i="1" dirty="0">
                  <a:solidFill>
                    <a:srgbClr val="000000"/>
                  </a:solidFill>
                </a:rPr>
                <a:t> and EFPIA.</a:t>
              </a:r>
            </a:p>
          </p:txBody>
        </p:sp>
        <p:sp>
          <p:nvSpPr>
            <p:cNvPr id="29" name="Rectangle 28"/>
            <p:cNvSpPr/>
            <p:nvPr/>
          </p:nvSpPr>
          <p:spPr>
            <a:xfrm>
              <a:off x="4286073" y="4587010"/>
              <a:ext cx="3599989" cy="670993"/>
            </a:xfrm>
            <a:prstGeom prst="rect">
              <a:avLst/>
            </a:prstGeom>
          </p:spPr>
          <p:txBody>
            <a:bodyPr>
              <a:spAutoFit/>
            </a:bodyPr>
            <a:lstStyle/>
            <a:p>
              <a:r>
                <a:rPr lang="en-US" sz="1270" i="1" dirty="0">
                  <a:solidFill>
                    <a:srgbClr val="000000"/>
                  </a:solidFill>
                </a:rPr>
                <a:t>This work is supported by the Swiss State Secretariat for Education‚ Research and Innovation (SERI) under contract number 16.0097-2. The opinions expressed and arguments employed herein do not necessarily reflect the official views of these funding bodies.</a:t>
              </a:r>
            </a:p>
          </p:txBody>
        </p:sp>
      </p:grpSp>
      <p:sp>
        <p:nvSpPr>
          <p:cNvPr id="30" name="Title 1"/>
          <p:cNvSpPr txBox="1">
            <a:spLocks/>
          </p:cNvSpPr>
          <p:nvPr userDrawn="1"/>
        </p:nvSpPr>
        <p:spPr>
          <a:xfrm>
            <a:off x="1964268" y="6195888"/>
            <a:ext cx="8263466" cy="560508"/>
          </a:xfrm>
          <a:prstGeom prst="rect">
            <a:avLst/>
          </a:prstGeom>
        </p:spPr>
        <p:txBody>
          <a:bodyPr vert="horz" lIns="94568" tIns="47284" rIns="94568" bIns="47284" rtlCol="0" anchor="ctr">
            <a:normAutofit/>
          </a:bodyPr>
          <a:lstStyle>
            <a:lvl1pPr algn="ctr" defTabSz="457200" rtl="0" eaLnBrk="1" latinLnBrk="0" hangingPunct="1">
              <a:spcBef>
                <a:spcPct val="0"/>
              </a:spcBef>
              <a:buNone/>
              <a:defRPr sz="4400" b="1" i="0" kern="1200" baseline="0">
                <a:solidFill>
                  <a:schemeClr val="bg1"/>
                </a:solidFill>
                <a:latin typeface="Calibri"/>
                <a:ea typeface="+mj-ea"/>
                <a:cs typeface="Calibri"/>
              </a:defRPr>
            </a:lvl1pPr>
          </a:lstStyle>
          <a:p>
            <a:pPr>
              <a:lnSpc>
                <a:spcPct val="120000"/>
              </a:lnSpc>
            </a:pPr>
            <a:r>
              <a:rPr lang="fr-CH" sz="2448" b="1" cap="all" dirty="0">
                <a:solidFill>
                  <a:srgbClr val="005C97"/>
                </a:solidFill>
              </a:rPr>
              <a:t>imi-rhapsody.EU</a:t>
            </a:r>
            <a:endParaRPr lang="en-US" sz="2448" b="1" cap="all" dirty="0">
              <a:solidFill>
                <a:srgbClr val="005C97"/>
              </a:solidFill>
            </a:endParaRPr>
          </a:p>
        </p:txBody>
      </p:sp>
      <p:sp>
        <p:nvSpPr>
          <p:cNvPr id="31" name="Title 4"/>
          <p:cNvSpPr>
            <a:spLocks noGrp="1"/>
          </p:cNvSpPr>
          <p:nvPr>
            <p:ph type="title" hasCustomPrompt="1"/>
          </p:nvPr>
        </p:nvSpPr>
        <p:spPr>
          <a:xfrm>
            <a:off x="609600" y="2355754"/>
            <a:ext cx="10972800" cy="1143000"/>
          </a:xfrm>
          <a:prstGeom prst="rect">
            <a:avLst/>
          </a:prstGeom>
        </p:spPr>
        <p:txBody>
          <a:bodyPr lIns="104287" tIns="52144" rIns="104287" bIns="52144"/>
          <a:lstStyle>
            <a:lvl1pPr>
              <a:defRPr>
                <a:solidFill>
                  <a:srgbClr val="005C97"/>
                </a:solidFill>
              </a:defRPr>
            </a:lvl1pPr>
          </a:lstStyle>
          <a:p>
            <a:r>
              <a:rPr lang="de-CH" dirty="0"/>
              <a:t>Click </a:t>
            </a:r>
            <a:r>
              <a:rPr lang="de-CH" dirty="0" err="1"/>
              <a:t>to</a:t>
            </a:r>
            <a:r>
              <a:rPr lang="de-CH" dirty="0"/>
              <a:t> </a:t>
            </a:r>
            <a:r>
              <a:rPr lang="de-CH" dirty="0" err="1"/>
              <a:t>edit</a:t>
            </a:r>
            <a:r>
              <a:rPr lang="de-CH" dirty="0"/>
              <a:t> </a:t>
            </a:r>
            <a:r>
              <a:rPr lang="de-CH" dirty="0" err="1"/>
              <a:t>text</a:t>
            </a:r>
            <a:endParaRPr lang="en-GB" dirty="0"/>
          </a:p>
        </p:txBody>
      </p:sp>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t="6046" b="5384"/>
          <a:stretch/>
        </p:blipFill>
        <p:spPr>
          <a:xfrm>
            <a:off x="3341461" y="288000"/>
            <a:ext cx="5509079" cy="1691998"/>
          </a:xfrm>
          <a:prstGeom prst="rect">
            <a:avLst/>
          </a:prstGeom>
        </p:spPr>
      </p:pic>
    </p:spTree>
    <p:extLst>
      <p:ext uri="{BB962C8B-B14F-4D97-AF65-F5344CB8AC3E}">
        <p14:creationId xmlns:p14="http://schemas.microsoft.com/office/powerpoint/2010/main" val="214760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Segnaposto testo 11"/>
          <p:cNvSpPr>
            <a:spLocks noGrp="1"/>
          </p:cNvSpPr>
          <p:nvPr>
            <p:ph type="body" sz="quarter" idx="10" hasCustomPrompt="1"/>
          </p:nvPr>
        </p:nvSpPr>
        <p:spPr>
          <a:xfrm>
            <a:off x="1576287" y="2889962"/>
            <a:ext cx="9039427" cy="1573417"/>
          </a:xfrm>
          <a:prstGeom prst="rect">
            <a:avLst/>
          </a:prstGeom>
          <a:solidFill>
            <a:srgbClr val="006B8B"/>
          </a:solidFill>
        </p:spPr>
        <p:txBody>
          <a:bodyPr vert="horz" lIns="360000" tIns="360000" rIns="360000" bIns="360000" anchor="ctr" anchorCtr="0">
            <a:spAutoFit/>
          </a:bodyPr>
          <a:lstStyle>
            <a:lvl1pPr marL="0" indent="0" algn="ctr">
              <a:lnSpc>
                <a:spcPts val="3264"/>
              </a:lnSpc>
              <a:buNone/>
              <a:defRPr spc="0" baseline="0">
                <a:latin typeface="Arial"/>
                <a:cs typeface="Arial"/>
              </a:defRPr>
            </a:lvl1pPr>
            <a:lvl2pPr>
              <a:buNone/>
              <a:defRPr/>
            </a:lvl2pPr>
            <a:lvl3pPr>
              <a:buNone/>
              <a:defRPr/>
            </a:lvl3pPr>
            <a:lvl4pPr>
              <a:buNone/>
              <a:defRPr/>
            </a:lvl4pPr>
            <a:lvl5pPr>
              <a:buNone/>
              <a:defRPr/>
            </a:lvl5pPr>
          </a:lstStyle>
          <a:p>
            <a:pPr lvl="0"/>
            <a:r>
              <a:rPr lang="it-IT" dirty="0"/>
              <a:t>Divider chart. Please center the box vertically-horizontally after editing.</a:t>
            </a:r>
          </a:p>
        </p:txBody>
      </p:sp>
    </p:spTree>
    <p:extLst>
      <p:ext uri="{BB962C8B-B14F-4D97-AF65-F5344CB8AC3E}">
        <p14:creationId xmlns:p14="http://schemas.microsoft.com/office/powerpoint/2010/main" val="364739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Segnaposto testo 11"/>
          <p:cNvSpPr>
            <a:spLocks noGrp="1"/>
          </p:cNvSpPr>
          <p:nvPr>
            <p:ph type="body" sz="quarter" idx="10" hasCustomPrompt="1"/>
          </p:nvPr>
        </p:nvSpPr>
        <p:spPr>
          <a:xfrm>
            <a:off x="2945393" y="3141551"/>
            <a:ext cx="6277069" cy="1173628"/>
          </a:xfrm>
          <a:prstGeom prst="rect">
            <a:avLst/>
          </a:prstGeom>
          <a:solidFill>
            <a:srgbClr val="006B8B"/>
          </a:solidFill>
        </p:spPr>
        <p:txBody>
          <a:bodyPr vert="horz" wrap="square" lIns="360000" tIns="360000" rIns="360000" bIns="360000">
            <a:spAutoFit/>
          </a:bodyPr>
          <a:lstStyle>
            <a:lvl1pPr marL="0" indent="0" algn="ctr">
              <a:buNone/>
              <a:defRPr baseline="0">
                <a:latin typeface="Arial"/>
                <a:cs typeface="Arial"/>
              </a:defRPr>
            </a:lvl1pPr>
            <a:lvl2pPr>
              <a:buNone/>
              <a:defRPr/>
            </a:lvl2pPr>
            <a:lvl3pPr>
              <a:buNone/>
              <a:defRPr/>
            </a:lvl3pPr>
            <a:lvl4pPr>
              <a:buNone/>
              <a:defRPr/>
            </a:lvl4pPr>
            <a:lvl5pPr>
              <a:buNone/>
              <a:defRPr/>
            </a:lvl5pPr>
          </a:lstStyle>
          <a:p>
            <a:pPr lvl="0"/>
            <a:r>
              <a:rPr lang="it-IT" dirty="0"/>
              <a:t>Thank you</a:t>
            </a:r>
          </a:p>
        </p:txBody>
      </p:sp>
      <p:sp>
        <p:nvSpPr>
          <p:cNvPr id="6" name="Segnaposto testo 13"/>
          <p:cNvSpPr>
            <a:spLocks noGrp="1"/>
          </p:cNvSpPr>
          <p:nvPr>
            <p:ph type="body" sz="quarter" idx="11" hasCustomPrompt="1"/>
          </p:nvPr>
        </p:nvSpPr>
        <p:spPr>
          <a:xfrm>
            <a:off x="2945392" y="4410911"/>
            <a:ext cx="6277069" cy="809367"/>
          </a:xfrm>
          <a:prstGeom prst="rect">
            <a:avLst/>
          </a:prstGeom>
        </p:spPr>
        <p:txBody>
          <a:bodyPr vert="horz" wrap="square" lIns="0" tIns="0" rIns="0" bIns="0">
            <a:spAutoFit/>
          </a:bodyPr>
          <a:lstStyle>
            <a:lvl1pPr algn="ctr">
              <a:lnSpc>
                <a:spcPts val="1814"/>
              </a:lnSpc>
              <a:buNone/>
              <a:defRPr sz="1814" b="0">
                <a:solidFill>
                  <a:srgbClr val="006B8B"/>
                </a:solidFill>
                <a:latin typeface="Arial"/>
                <a:cs typeface="Arial"/>
              </a:defRPr>
            </a:lvl1pPr>
            <a:lvl2pPr>
              <a:defRPr sz="1814"/>
            </a:lvl2pPr>
            <a:lvl3pPr>
              <a:defRPr sz="1814"/>
            </a:lvl3pPr>
            <a:lvl4pPr>
              <a:defRPr sz="1814"/>
            </a:lvl4pPr>
            <a:lvl5pPr>
              <a:defRPr sz="1814"/>
            </a:lvl5pPr>
          </a:lstStyle>
          <a:p>
            <a:pPr lvl="0"/>
            <a:r>
              <a:rPr lang="it-IT" dirty="0"/>
              <a:t>Presenter’s name and surname </a:t>
            </a:r>
          </a:p>
          <a:p>
            <a:pPr lvl="0"/>
            <a:r>
              <a:rPr lang="it-IT" dirty="0"/>
              <a:t>Presenter’s title</a:t>
            </a:r>
          </a:p>
          <a:p>
            <a:pPr lvl="0"/>
            <a:r>
              <a:rPr lang="it-IT" dirty="0"/>
              <a:t>Presenter’s e-mail address</a:t>
            </a:r>
          </a:p>
        </p:txBody>
      </p:sp>
      <p:sp>
        <p:nvSpPr>
          <p:cNvPr id="9" name="CasellaDiTesto 8"/>
          <p:cNvSpPr txBox="1"/>
          <p:nvPr userDrawn="1"/>
        </p:nvSpPr>
        <p:spPr>
          <a:xfrm>
            <a:off x="2955050" y="6027033"/>
            <a:ext cx="6277069" cy="594650"/>
          </a:xfrm>
          <a:prstGeom prst="rect">
            <a:avLst/>
          </a:prstGeom>
          <a:noFill/>
        </p:spPr>
        <p:txBody>
          <a:bodyPr wrap="square" rtlCol="0">
            <a:spAutoFit/>
          </a:bodyPr>
          <a:lstStyle/>
          <a:p>
            <a:pPr lvl="0" algn="ctr"/>
            <a:r>
              <a:rPr lang="it-IT" sz="1632" dirty="0">
                <a:solidFill>
                  <a:srgbClr val="006B8B"/>
                </a:solidFill>
              </a:rPr>
              <a:t>www.imi.europa.eu</a:t>
            </a:r>
          </a:p>
          <a:p>
            <a:pPr lvl="0" algn="ctr"/>
            <a:r>
              <a:rPr lang="it-IT" sz="1632" dirty="0">
                <a:solidFill>
                  <a:srgbClr val="006B8B"/>
                </a:solidFill>
              </a:rPr>
              <a:t>	@IMI_JU</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5896" y="6371233"/>
            <a:ext cx="364761" cy="235752"/>
          </a:xfrm>
          <a:prstGeom prst="rect">
            <a:avLst/>
          </a:prstGeom>
        </p:spPr>
      </p:pic>
    </p:spTree>
    <p:extLst>
      <p:ext uri="{BB962C8B-B14F-4D97-AF65-F5344CB8AC3E}">
        <p14:creationId xmlns:p14="http://schemas.microsoft.com/office/powerpoint/2010/main" val="258731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0215902-8236-4EF2-A067-457B862CC7E8}" type="datetimeFigureOut">
              <a:rPr lang="es-ES" smtClean="0"/>
              <a:pPr/>
              <a:t>29/10/2018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4E3055-2D15-4B58-843D-040A9786C170}" type="slidenum">
              <a:rPr lang="es-ES" smtClean="0"/>
              <a:pPr/>
              <a:t>‹#›</a:t>
            </a:fld>
            <a:endParaRPr lang="es-ES"/>
          </a:p>
        </p:txBody>
      </p:sp>
    </p:spTree>
    <p:extLst>
      <p:ext uri="{BB962C8B-B14F-4D97-AF65-F5344CB8AC3E}">
        <p14:creationId xmlns:p14="http://schemas.microsoft.com/office/powerpoint/2010/main" val="33705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7267" y="166688"/>
            <a:ext cx="3733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ee-lgflag.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8433" y="6337300"/>
            <a:ext cx="66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FPIA_Logo_transparent_w1.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79034" y="6356350"/>
            <a:ext cx="70696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59567" y="6426201"/>
            <a:ext cx="10033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a:extLst/>
          </p:cNvPr>
          <p:cNvSpPr txBox="1">
            <a:spLocks noChangeArrowheads="1"/>
          </p:cNvSpPr>
          <p:nvPr userDrawn="1"/>
        </p:nvSpPr>
        <p:spPr bwMode="auto">
          <a:xfrm>
            <a:off x="4224867" y="6369050"/>
            <a:ext cx="7814733" cy="215444"/>
          </a:xfrm>
          <a:prstGeom prst="rect">
            <a:avLst/>
          </a:prstGeom>
          <a:noFill/>
          <a:ln>
            <a:noFill/>
          </a:ln>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US" sz="800" dirty="0">
                <a:solidFill>
                  <a:schemeClr val="tx2">
                    <a:lumMod val="75000"/>
                  </a:schemeClr>
                </a:solidFill>
              </a:rPr>
              <a:t>The research leading to these results has received support from the EU/EFPIA Innovative Medicines Initiative [2] Joint Undertaking </a:t>
            </a:r>
            <a:r>
              <a:rPr lang="en-US" sz="800" dirty="0" err="1">
                <a:solidFill>
                  <a:schemeClr val="tx2">
                    <a:lumMod val="75000"/>
                  </a:schemeClr>
                </a:solidFill>
              </a:rPr>
              <a:t>GetReal</a:t>
            </a:r>
            <a:r>
              <a:rPr lang="en-US" sz="800" dirty="0">
                <a:solidFill>
                  <a:schemeClr val="tx2">
                    <a:lumMod val="75000"/>
                  </a:schemeClr>
                </a:solidFill>
              </a:rPr>
              <a:t> Initiative grant n°807012.</a:t>
            </a:r>
            <a:endParaRPr lang="en-US" altLang="nl-NL" sz="100" b="1" baseline="9000" dirty="0">
              <a:solidFill>
                <a:schemeClr val="tx2">
                  <a:lumMod val="75000"/>
                </a:schemeClr>
              </a:solidFill>
              <a:cs typeface="Arial" pitchFamily="34" charset="0"/>
            </a:endParaRPr>
          </a:p>
        </p:txBody>
      </p:sp>
      <p:sp>
        <p:nvSpPr>
          <p:cNvPr id="2" name="Title 1"/>
          <p:cNvSpPr>
            <a:spLocks noGrp="1"/>
          </p:cNvSpPr>
          <p:nvPr>
            <p:ph type="title"/>
          </p:nvPr>
        </p:nvSpPr>
        <p:spPr/>
        <p:txBody>
          <a:bodyPr/>
          <a:lstStyle>
            <a:lvl1pPr>
              <a:defRPr sz="2800">
                <a:solidFill>
                  <a:schemeClr val="accent1">
                    <a:lumMod val="75000"/>
                  </a:schemeClr>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400">
                <a:solidFill>
                  <a:schemeClr val="accent1">
                    <a:lumMod val="75000"/>
                  </a:schemeClr>
                </a:solidFill>
              </a:defRPr>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Date Placeholder 3">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itchFamily="34" charset="0"/>
              </a:defRPr>
            </a:lvl1pPr>
          </a:lstStyle>
          <a:p>
            <a:pPr>
              <a:defRPr/>
            </a:pPr>
            <a:fld id="{8E2196B3-13BE-4D0C-AEDE-31204E95BAE2}" type="datetimeFigureOut">
              <a:rPr lang="en-US" altLang="nl-NL"/>
              <a:pPr>
                <a:defRPr/>
              </a:pPr>
              <a:t>10/29/2018</a:t>
            </a:fld>
            <a:endParaRPr lang="en-US" altLang="nl-NL"/>
          </a:p>
        </p:txBody>
      </p:sp>
    </p:spTree>
    <p:extLst>
      <p:ext uri="{BB962C8B-B14F-4D97-AF65-F5344CB8AC3E}">
        <p14:creationId xmlns:p14="http://schemas.microsoft.com/office/powerpoint/2010/main" val="65647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Bullet list">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3" name="Sottotitolo 2"/>
          <p:cNvSpPr>
            <a:spLocks noGrp="1"/>
          </p:cNvSpPr>
          <p:nvPr>
            <p:ph type="subTitle" idx="1" hasCustomPrompt="1"/>
          </p:nvPr>
        </p:nvSpPr>
        <p:spPr>
          <a:xfrm>
            <a:off x="741515" y="1460322"/>
            <a:ext cx="10707158" cy="564257"/>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Subtitles goes here. Font is Arial regular and italic, 24pt, paragraph line spacing is 26pt, left side alignment. Text colour is dark grey.</a:t>
            </a:r>
            <a:endParaRPr lang="it-IT" dirty="0"/>
          </a:p>
        </p:txBody>
      </p:sp>
      <p:sp>
        <p:nvSpPr>
          <p:cNvPr id="6" name="Segnaposto testo 6"/>
          <p:cNvSpPr>
            <a:spLocks noGrp="1"/>
          </p:cNvSpPr>
          <p:nvPr>
            <p:ph type="body" sz="quarter" idx="12" hasCustomPrompt="1"/>
          </p:nvPr>
        </p:nvSpPr>
        <p:spPr>
          <a:xfrm>
            <a:off x="741515" y="2130132"/>
            <a:ext cx="10707158" cy="3433716"/>
          </a:xfrm>
          <a:prstGeom prst="rect">
            <a:avLst/>
          </a:prstGeom>
        </p:spPr>
        <p:txBody>
          <a:bodyPr vert="horz" lIns="0" tIns="0" rIns="0" bIns="0"/>
          <a:lstStyle>
            <a:lvl1pPr>
              <a:buClr>
                <a:srgbClr val="489F4C"/>
              </a:buClr>
              <a:buFont typeface="Wingdings" charset="2"/>
              <a:buChar char="§"/>
              <a:defRPr sz="2176"/>
            </a:lvl1pPr>
            <a:lvl2pPr>
              <a:buClr>
                <a:srgbClr val="489F4C"/>
              </a:buClr>
              <a:buFont typeface="Wingdings" charset="2"/>
              <a:buChar char="§"/>
              <a:defRPr sz="2176"/>
            </a:lvl2pPr>
            <a:lvl3pPr>
              <a:buClr>
                <a:srgbClr val="489F4C"/>
              </a:buClr>
              <a:buFont typeface="Wingdings" charset="2"/>
              <a:buChar char="§"/>
              <a:defRPr sz="2176"/>
            </a:lvl3pPr>
            <a:lvl4pPr>
              <a:buClr>
                <a:srgbClr val="489F4C"/>
              </a:buClr>
              <a:buFont typeface="Wingdings" charset="2"/>
              <a:buChar char="§"/>
              <a:defRPr sz="2176"/>
            </a:lvl4pPr>
            <a:lvl5pPr>
              <a:buClr>
                <a:srgbClr val="489F4C"/>
              </a:buClr>
              <a:buFont typeface="Wingdings" charset="2"/>
              <a:buChar char="§"/>
              <a:defRPr sz="2176"/>
            </a:lvl5pPr>
          </a:lstStyle>
          <a:p>
            <a:pPr lvl="0"/>
            <a:r>
              <a:rPr lang="it-IT" sz="2176" dirty="0">
                <a:latin typeface="+mn-lt"/>
                <a:cs typeface="Arial"/>
              </a:rPr>
              <a:t>bullet list of the chart. Font is Arial regular, bold and italic, 24pt;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221528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6" name="Segnaposto testo 6"/>
          <p:cNvSpPr>
            <a:spLocks noGrp="1"/>
          </p:cNvSpPr>
          <p:nvPr>
            <p:ph type="body" sz="quarter" idx="12" hasCustomPrompt="1"/>
          </p:nvPr>
        </p:nvSpPr>
        <p:spPr>
          <a:xfrm>
            <a:off x="741515" y="1458212"/>
            <a:ext cx="10707158" cy="4105637"/>
          </a:xfrm>
          <a:prstGeom prst="rect">
            <a:avLst/>
          </a:prstGeom>
        </p:spPr>
        <p:txBody>
          <a:bodyPr vert="horz" lIns="0" tIns="0" rIns="0" bIns="0"/>
          <a:lstStyle>
            <a:lvl1pPr>
              <a:buClr>
                <a:srgbClr val="489F4C"/>
              </a:buClr>
              <a:buFont typeface="Wingdings" charset="2"/>
              <a:buChar char="§"/>
              <a:defRPr sz="2176"/>
            </a:lvl1pPr>
            <a:lvl2pPr>
              <a:buClr>
                <a:srgbClr val="489F4C"/>
              </a:buClr>
              <a:buFont typeface="Wingdings" charset="2"/>
              <a:buChar char="§"/>
              <a:defRPr sz="2176"/>
            </a:lvl2pPr>
            <a:lvl3pPr>
              <a:buClr>
                <a:srgbClr val="489F4C"/>
              </a:buClr>
              <a:buFont typeface="Wingdings" charset="2"/>
              <a:buChar char="§"/>
              <a:defRPr sz="2176"/>
            </a:lvl3pPr>
            <a:lvl4pPr>
              <a:buClr>
                <a:srgbClr val="489F4C"/>
              </a:buClr>
              <a:buFont typeface="Wingdings" charset="2"/>
              <a:buChar char="§"/>
              <a:defRPr sz="2176"/>
            </a:lvl4pPr>
            <a:lvl5pPr>
              <a:buClr>
                <a:srgbClr val="489F4C"/>
              </a:buClr>
              <a:buFont typeface="Wingdings" charset="2"/>
              <a:buChar char="§"/>
              <a:defRPr sz="2176"/>
            </a:lvl5pPr>
          </a:lstStyle>
          <a:p>
            <a:pPr lvl="0"/>
            <a:r>
              <a:rPr lang="it-IT" sz="2176" dirty="0">
                <a:latin typeface="+mn-lt"/>
                <a:cs typeface="Arial"/>
              </a:rPr>
              <a:t>bullet list of the chart. Font is Arial regular, bold and italic, 24pt;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376655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14" name="Segnaposto testo 13"/>
          <p:cNvSpPr>
            <a:spLocks noGrp="1"/>
          </p:cNvSpPr>
          <p:nvPr>
            <p:ph type="body" sz="quarter" idx="13" hasCustomPrompt="1"/>
          </p:nvPr>
        </p:nvSpPr>
        <p:spPr>
          <a:xfrm>
            <a:off x="755098" y="2130131"/>
            <a:ext cx="10707157" cy="3433717"/>
          </a:xfrm>
          <a:prstGeom prst="rect">
            <a:avLst/>
          </a:prstGeom>
        </p:spPr>
        <p:txBody>
          <a:bodyPr vert="horz" lIns="0" tIns="0" rIns="0" bIns="0"/>
          <a:lstStyle>
            <a:lvl1pPr marL="0" marR="0" indent="0" algn="l" defTabSz="414589" rtl="0" eaLnBrk="1" fontAlgn="auto" latinLnBrk="0" hangingPunct="1">
              <a:lnSpc>
                <a:spcPct val="100000"/>
              </a:lnSpc>
              <a:spcBef>
                <a:spcPct val="20000"/>
              </a:spcBef>
              <a:spcAft>
                <a:spcPts val="0"/>
              </a:spcAft>
              <a:buClrTx/>
              <a:buSzTx/>
              <a:buFont typeface="Arial"/>
              <a:buNone/>
              <a:tabLst/>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marL="0" marR="0" lvl="0" indent="0" algn="l" defTabSz="414589" rtl="0" eaLnBrk="1" fontAlgn="auto" latinLnBrk="0" hangingPunct="1">
              <a:lnSpc>
                <a:spcPts val="2358"/>
              </a:lnSpc>
              <a:spcBef>
                <a:spcPct val="20000"/>
              </a:spcBef>
              <a:spcAft>
                <a:spcPts val="0"/>
              </a:spcAft>
              <a:buClrTx/>
              <a:buSzTx/>
              <a:buFont typeface="Arial"/>
              <a:buNone/>
              <a:tabLst/>
              <a:defRPr/>
            </a:pPr>
            <a:r>
              <a:rPr lang="it-IT" dirty="0"/>
              <a:t>Text of the chart. Font is Arial regular, bold and italic, 24pt, paragraph line spacing is 26pt, left side alignment. Text colour is black. Text of the chart. Font is Arial regular, bold and italic, 24pt, paragraph line spacing is 26pt, left side alignment. Text colour is black.</a:t>
            </a:r>
            <a:br>
              <a:rPr lang="it-IT" dirty="0"/>
            </a:br>
            <a:r>
              <a:rPr lang="it-IT" dirty="0"/>
              <a:t>Text of the chart. Font is Arial regular, bold and italic, 24pt, paragraph line spacing is 26pt, left side alignment. Text colour is black.</a:t>
            </a:r>
            <a:br>
              <a:rPr lang="it-IT" dirty="0"/>
            </a:br>
            <a:r>
              <a:rPr lang="it-IT" dirty="0"/>
              <a:t>Text of the chart. Font is Arial regular, bold and italic, 24pt, paragraph line spacing is 26pt, left side alignment. Text colour is black.</a:t>
            </a:r>
          </a:p>
          <a:p>
            <a:pPr marL="0" marR="0" lvl="0" indent="0" algn="l" defTabSz="414589" rtl="0" eaLnBrk="1" fontAlgn="auto" latinLnBrk="0" hangingPunct="1">
              <a:lnSpc>
                <a:spcPts val="2358"/>
              </a:lnSpc>
              <a:spcBef>
                <a:spcPct val="20000"/>
              </a:spcBef>
              <a:spcAft>
                <a:spcPts val="0"/>
              </a:spcAft>
              <a:buClrTx/>
              <a:buSzTx/>
              <a:buFont typeface="Arial"/>
              <a:buNone/>
              <a:tabLst/>
              <a:defRPr/>
            </a:pPr>
            <a:endParaRPr lang="it-IT" dirty="0"/>
          </a:p>
          <a:p>
            <a:pPr marL="0" marR="0" lvl="0" indent="0" algn="l" defTabSz="414589" rtl="0" eaLnBrk="1" fontAlgn="auto" latinLnBrk="0" hangingPunct="1">
              <a:lnSpc>
                <a:spcPts val="2358"/>
              </a:lnSpc>
              <a:spcBef>
                <a:spcPct val="20000"/>
              </a:spcBef>
              <a:spcAft>
                <a:spcPts val="0"/>
              </a:spcAft>
              <a:buClrTx/>
              <a:buSzTx/>
              <a:buFont typeface="Arial"/>
              <a:buNone/>
              <a:tabLst/>
              <a:defRPr/>
            </a:pPr>
            <a:endParaRPr lang="it-IT" dirty="0"/>
          </a:p>
          <a:p>
            <a:pPr lvl="0"/>
            <a:endParaRPr lang="it-IT" dirty="0"/>
          </a:p>
        </p:txBody>
      </p:sp>
      <p:sp>
        <p:nvSpPr>
          <p:cNvPr id="6"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ottotitolo 2"/>
          <p:cNvSpPr>
            <a:spLocks noGrp="1"/>
          </p:cNvSpPr>
          <p:nvPr>
            <p:ph type="subTitle" idx="1" hasCustomPrompt="1"/>
          </p:nvPr>
        </p:nvSpPr>
        <p:spPr>
          <a:xfrm>
            <a:off x="755097" y="1474617"/>
            <a:ext cx="10707158" cy="564257"/>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Subtitles goes here. Font is Arial regular and italic, 24pt, paragraph line spacing is 26pt, left side alignment. Text colour is dark grey.</a:t>
            </a:r>
            <a:endParaRPr lang="it-IT" dirty="0"/>
          </a:p>
        </p:txBody>
      </p:sp>
    </p:spTree>
    <p:extLst>
      <p:ext uri="{BB962C8B-B14F-4D97-AF65-F5344CB8AC3E}">
        <p14:creationId xmlns:p14="http://schemas.microsoft.com/office/powerpoint/2010/main" val="55830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only">
    <p:spTree>
      <p:nvGrpSpPr>
        <p:cNvPr id="1" name=""/>
        <p:cNvGrpSpPr/>
        <p:nvPr/>
      </p:nvGrpSpPr>
      <p:grpSpPr>
        <a:xfrm>
          <a:off x="0" y="0"/>
          <a:ext cx="0" cy="0"/>
          <a:chOff x="0" y="0"/>
          <a:chExt cx="0" cy="0"/>
        </a:xfrm>
      </p:grpSpPr>
      <p:sp>
        <p:nvSpPr>
          <p:cNvPr id="6" name="Segnaposto testo 13"/>
          <p:cNvSpPr>
            <a:spLocks noGrp="1"/>
          </p:cNvSpPr>
          <p:nvPr>
            <p:ph type="body" sz="quarter" idx="13" hasCustomPrompt="1"/>
          </p:nvPr>
        </p:nvSpPr>
        <p:spPr>
          <a:xfrm>
            <a:off x="755098" y="1458212"/>
            <a:ext cx="10707157" cy="4105637"/>
          </a:xfrm>
          <a:prstGeom prst="rect">
            <a:avLst/>
          </a:prstGeom>
        </p:spPr>
        <p:txBody>
          <a:bodyPr vert="horz" lIns="0" tIns="0" rIns="0" bIns="0"/>
          <a:lstStyle>
            <a:lvl1pPr marL="0" indent="0">
              <a:lnSpc>
                <a:spcPts val="2358"/>
              </a:lnSpc>
              <a:spcBef>
                <a:spcPct val="0"/>
              </a:spcBef>
              <a:spcAft>
                <a:spcPts val="1088"/>
              </a:spcAft>
              <a:buNone/>
              <a:defRPr lang="it-IT" sz="2176" kern="0" baseline="0" smtClean="0">
                <a:latin typeface="Arial"/>
                <a:cs typeface="Arial"/>
              </a:defRPr>
            </a:lvl1pPr>
            <a:lvl2pPr>
              <a:defRPr>
                <a:latin typeface="Arial"/>
              </a:defRPr>
            </a:lvl2pPr>
            <a:lvl3pPr>
              <a:defRPr>
                <a:latin typeface="Arial"/>
              </a:defRPr>
            </a:lvl3pPr>
            <a:lvl4pPr>
              <a:defRPr>
                <a:latin typeface="Arial"/>
              </a:defRPr>
            </a:lvl4pPr>
            <a:lvl5pPr>
              <a:defRPr>
                <a:latin typeface="Arial"/>
              </a:defRPr>
            </a:lvl5pPr>
          </a:lstStyle>
          <a:p>
            <a:pPr>
              <a:lnSpc>
                <a:spcPts val="2600"/>
              </a:lnSpc>
              <a:spcBef>
                <a:spcPct val="0"/>
              </a:spcBef>
              <a:spcAft>
                <a:spcPts val="1200"/>
              </a:spcAft>
            </a:pPr>
            <a:r>
              <a:rPr lang="it-IT" dirty="0"/>
              <a:t>Full text chart. Font is Arial regular, bold and italic, 24pt, paragraph line spacing is 26pt, left side alignment. Text colour is black.</a:t>
            </a:r>
          </a:p>
          <a:p>
            <a:pPr>
              <a:lnSpc>
                <a:spcPts val="2600"/>
              </a:lnSpc>
              <a:spcBef>
                <a:spcPct val="0"/>
              </a:spcBef>
              <a:spcAft>
                <a:spcPts val="1200"/>
              </a:spcAft>
            </a:pPr>
            <a:r>
              <a:rPr lang="it-IT" sz="2176" kern="0" dirty="0">
                <a:latin typeface="Arial"/>
                <a:cs typeface="Arial"/>
              </a:rPr>
              <a:t>Lorem ipsum moles consequat, vel illum colore eu feugiat nulla facilisis at vero eros et accumsan et iusto odio dignissim qui blandit praesent luptatum zril.</a:t>
            </a:r>
          </a:p>
          <a:p>
            <a:pPr>
              <a:lnSpc>
                <a:spcPts val="2600"/>
              </a:lnSpc>
              <a:spcBef>
                <a:spcPct val="0"/>
              </a:spcBef>
              <a:spcAft>
                <a:spcPts val="1200"/>
              </a:spcAft>
            </a:pPr>
            <a:r>
              <a:rPr lang="it-IT" sz="2176" kern="0" dirty="0">
                <a:latin typeface="Arial"/>
                <a:cs typeface="Arial"/>
              </a:rPr>
              <a:t>Est facilisis at vero eros et accumsan et iusto. In velit esse mole consequat, vel illum colore eu feugiat nulla facilisis at vero eros et accumsan et iusto odio dignissim qui blandit praesent luptatum zril.</a:t>
            </a:r>
            <a:br>
              <a:rPr lang="it-IT" sz="2176" kern="0" dirty="0">
                <a:latin typeface="Arial"/>
                <a:cs typeface="Arial"/>
              </a:rPr>
            </a:br>
            <a:r>
              <a:rPr lang="it-IT" sz="2176" kern="0" dirty="0">
                <a:latin typeface="Arial"/>
                <a:cs typeface="Arial"/>
              </a:rPr>
              <a:t>A facilisis at vero eros et accumsan et iusto. </a:t>
            </a:r>
          </a:p>
          <a:p>
            <a:pPr>
              <a:lnSpc>
                <a:spcPts val="2600"/>
              </a:lnSpc>
              <a:spcBef>
                <a:spcPct val="0"/>
              </a:spcBef>
              <a:spcAft>
                <a:spcPts val="1200"/>
              </a:spcAft>
            </a:pPr>
            <a:r>
              <a:rPr lang="it-IT" sz="2176" kern="0" dirty="0">
                <a:latin typeface="Arial"/>
                <a:cs typeface="Arial"/>
              </a:rPr>
              <a:t>In velit esse mole consequat, vel illum colore eu feugiat nulla facilisis at vero eros et accumsan et iusto odio dignissim qui blandit praesent luptatum zril.</a:t>
            </a:r>
            <a:endParaRPr lang="it-IT" sz="2176" kern="0" dirty="0">
              <a:latin typeface="Arial"/>
              <a:ea typeface="+mj-ea"/>
              <a:cs typeface="Arial"/>
            </a:endParaRPr>
          </a:p>
          <a:p>
            <a:pPr>
              <a:lnSpc>
                <a:spcPts val="2600"/>
              </a:lnSpc>
              <a:spcBef>
                <a:spcPct val="0"/>
              </a:spcBef>
              <a:spcAft>
                <a:spcPts val="1200"/>
              </a:spcAft>
            </a:pPr>
            <a:endParaRPr lang="it-IT" sz="2176" kern="0" dirty="0">
              <a:latin typeface="Arial"/>
              <a:ea typeface="+mj-ea"/>
              <a:cs typeface="Arial"/>
            </a:endParaRPr>
          </a:p>
          <a:p>
            <a:pPr lvl="0"/>
            <a:endParaRPr lang="it-IT" dirty="0"/>
          </a:p>
        </p:txBody>
      </p:sp>
      <p:sp>
        <p:nvSpPr>
          <p:cNvPr id="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Tree>
    <p:extLst>
      <p:ext uri="{BB962C8B-B14F-4D97-AF65-F5344CB8AC3E}">
        <p14:creationId xmlns:p14="http://schemas.microsoft.com/office/powerpoint/2010/main" val="171828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10.png"/><Relationship Id="rId2" Type="http://schemas.openxmlformats.org/officeDocument/2006/relationships/slideLayout" Target="../slideLayouts/slideLayout7.xml"/><Relationship Id="rId16"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610234" y="6357038"/>
            <a:ext cx="2844739" cy="364206"/>
          </a:xfrm>
          <a:prstGeom prst="rect">
            <a:avLst/>
          </a:prstGeom>
        </p:spPr>
        <p:txBody>
          <a:bodyPr vert="horz" lIns="91440" tIns="45720" rIns="91440" bIns="45720" rtlCol="0" anchor="ctr"/>
          <a:lstStyle>
            <a:lvl1pPr algn="l">
              <a:defRPr sz="1088">
                <a:solidFill>
                  <a:schemeClr val="tx1">
                    <a:tint val="75000"/>
                  </a:schemeClr>
                </a:solidFill>
                <a:latin typeface="Arial"/>
              </a:defRPr>
            </a:lvl1pPr>
          </a:lstStyle>
          <a:p>
            <a:fld id="{6D1E0621-C218-3A4E-98E2-82A62AA6DC01}" type="datetimeFigureOut">
              <a:rPr lang="it-IT"/>
              <a:pPr/>
              <a:t>29/10/2018</a:t>
            </a:fld>
            <a:endParaRPr lang="it-IT"/>
          </a:p>
        </p:txBody>
      </p:sp>
      <p:sp>
        <p:nvSpPr>
          <p:cNvPr id="5" name="Segnaposto piè di pagina 4"/>
          <p:cNvSpPr>
            <a:spLocks noGrp="1"/>
          </p:cNvSpPr>
          <p:nvPr>
            <p:ph type="ftr" sz="quarter" idx="3"/>
          </p:nvPr>
        </p:nvSpPr>
        <p:spPr>
          <a:xfrm>
            <a:off x="4164800" y="6357038"/>
            <a:ext cx="3862400" cy="364206"/>
          </a:xfrm>
          <a:prstGeom prst="rect">
            <a:avLst/>
          </a:prstGeom>
        </p:spPr>
        <p:txBody>
          <a:bodyPr vert="horz" lIns="91440" tIns="45720" rIns="91440" bIns="45720" rtlCol="0" anchor="ctr"/>
          <a:lstStyle>
            <a:lvl1pPr algn="ctr">
              <a:defRPr sz="1088">
                <a:solidFill>
                  <a:schemeClr val="tx1">
                    <a:tint val="75000"/>
                  </a:schemeClr>
                </a:solidFill>
                <a:latin typeface="Arial"/>
              </a:defRPr>
            </a:lvl1pPr>
          </a:lstStyle>
          <a:p>
            <a:endParaRPr lang="it-IT"/>
          </a:p>
        </p:txBody>
      </p:sp>
      <p:pic>
        <p:nvPicPr>
          <p:cNvPr id="7" name="Immagine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8691" y="2664124"/>
            <a:ext cx="12282098" cy="4209235"/>
          </a:xfrm>
          <a:prstGeom prst="rect">
            <a:avLst/>
          </a:prstGeom>
        </p:spPr>
      </p:pic>
      <p:sp>
        <p:nvSpPr>
          <p:cNvPr id="11" name="Sottotitolo 2"/>
          <p:cNvSpPr txBox="1">
            <a:spLocks/>
          </p:cNvSpPr>
          <p:nvPr/>
        </p:nvSpPr>
        <p:spPr>
          <a:xfrm>
            <a:off x="4879155" y="5778340"/>
            <a:ext cx="5736559" cy="853652"/>
          </a:xfrm>
          <a:prstGeom prst="rect">
            <a:avLst/>
          </a:prstGeom>
        </p:spPr>
        <p:txBody>
          <a:bodyPr lIns="0" tIns="0" rIns="0" bIns="0" anchor="t" anchorCtr="0"/>
          <a:lstStyle>
            <a:lvl1pPr marL="0" indent="0" algn="r">
              <a:buNone/>
              <a:defRPr sz="2000">
                <a:solidFill>
                  <a:srgbClr val="006B8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a:endParaRPr lang="it-IT" sz="1814" b="1">
              <a:solidFill>
                <a:srgbClr val="006B8B"/>
              </a:solidFill>
              <a:latin typeface="Helvetica"/>
              <a:cs typeface="Helvetica"/>
            </a:endParaRPr>
          </a:p>
        </p:txBody>
      </p:sp>
      <p:pic>
        <p:nvPicPr>
          <p:cNvPr id="10" name="Immagin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0067" y="807586"/>
            <a:ext cx="849164" cy="201086"/>
          </a:xfrm>
          <a:prstGeom prst="rect">
            <a:avLst/>
          </a:prstGeom>
        </p:spPr>
      </p:pic>
      <p:pic>
        <p:nvPicPr>
          <p:cNvPr id="12" name="Immagin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07453" y="512256"/>
            <a:ext cx="3208262" cy="784066"/>
          </a:xfrm>
          <a:prstGeom prst="rect">
            <a:avLst/>
          </a:prstGeom>
        </p:spPr>
      </p:pic>
    </p:spTree>
    <p:extLst>
      <p:ext uri="{BB962C8B-B14F-4D97-AF65-F5344CB8AC3E}">
        <p14:creationId xmlns:p14="http://schemas.microsoft.com/office/powerpoint/2010/main" val="1197571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14589" rtl="0" eaLnBrk="1" latinLnBrk="0" hangingPunct="1">
        <a:spcBef>
          <a:spcPct val="0"/>
        </a:spcBef>
        <a:buNone/>
        <a:defRPr sz="3264" b="1" kern="1200">
          <a:solidFill>
            <a:schemeClr val="bg1"/>
          </a:solidFill>
          <a:latin typeface="Arial"/>
          <a:ea typeface="+mj-ea"/>
          <a:cs typeface="Arial"/>
        </a:defRPr>
      </a:lvl1pPr>
    </p:titleStyle>
    <p:bodyStyle>
      <a:lvl1pPr marL="310942" indent="-310942" algn="l" defTabSz="414589" rtl="0" eaLnBrk="1" latinLnBrk="0" hangingPunct="1">
        <a:spcBef>
          <a:spcPct val="20000"/>
        </a:spcBef>
        <a:buFont typeface="Arial"/>
        <a:buChar char="•"/>
        <a:defRPr kumimoji="0" lang="it-IT" sz="2902" b="1" i="0" u="none" strike="noStrike" kern="0" cap="none" spc="0" normalizeH="0" baseline="0" noProof="0" smtClean="0">
          <a:ln>
            <a:noFill/>
          </a:ln>
          <a:solidFill>
            <a:schemeClr val="bg1"/>
          </a:solidFill>
          <a:effectLst/>
          <a:uLnTx/>
          <a:uFillTx/>
          <a:latin typeface="Helvetica"/>
          <a:ea typeface="+mn-ea"/>
          <a:cs typeface="Helvetica"/>
        </a:defRPr>
      </a:lvl1pPr>
      <a:lvl2pPr marL="673707" indent="-259118" algn="l" defTabSz="414589" rtl="0" eaLnBrk="1" latinLnBrk="0" hangingPunct="1">
        <a:spcBef>
          <a:spcPct val="20000"/>
        </a:spcBef>
        <a:buFont typeface="Arial"/>
        <a:buChar char="–"/>
        <a:defRPr sz="2539" kern="1200">
          <a:solidFill>
            <a:schemeClr val="tx1"/>
          </a:solidFill>
          <a:latin typeface="+mn-lt"/>
          <a:ea typeface="+mn-ea"/>
          <a:cs typeface="+mn-cs"/>
        </a:defRPr>
      </a:lvl2pPr>
      <a:lvl3pPr marL="1036472" indent="-207294" algn="l" defTabSz="414589" rtl="0" eaLnBrk="1" latinLnBrk="0" hangingPunct="1">
        <a:spcBef>
          <a:spcPct val="20000"/>
        </a:spcBef>
        <a:buFont typeface="Arial"/>
        <a:buChar char="•"/>
        <a:defRPr sz="2176" kern="1200">
          <a:solidFill>
            <a:schemeClr val="tx1"/>
          </a:solidFill>
          <a:latin typeface="+mn-lt"/>
          <a:ea typeface="+mn-ea"/>
          <a:cs typeface="+mn-cs"/>
        </a:defRPr>
      </a:lvl3pPr>
      <a:lvl4pPr marL="1451061" indent="-207294" algn="l" defTabSz="414589" rtl="0" eaLnBrk="1" latinLnBrk="0" hangingPunct="1">
        <a:spcBef>
          <a:spcPct val="20000"/>
        </a:spcBef>
        <a:buFont typeface="Arial"/>
        <a:buChar char="–"/>
        <a:defRPr sz="1814" kern="1200">
          <a:solidFill>
            <a:schemeClr val="tx1"/>
          </a:solidFill>
          <a:latin typeface="+mn-lt"/>
          <a:ea typeface="+mn-ea"/>
          <a:cs typeface="+mn-cs"/>
        </a:defRPr>
      </a:lvl4pPr>
      <a:lvl5pPr marL="1865650" indent="-207294" algn="l" defTabSz="414589" rtl="0" eaLnBrk="1" latinLnBrk="0" hangingPunct="1">
        <a:spcBef>
          <a:spcPct val="20000"/>
        </a:spcBef>
        <a:buFont typeface="Arial"/>
        <a:buChar char="»"/>
        <a:defRPr sz="1814" kern="1200">
          <a:solidFill>
            <a:schemeClr val="tx1"/>
          </a:solidFill>
          <a:latin typeface="+mn-lt"/>
          <a:ea typeface="+mn-ea"/>
          <a:cs typeface="+mn-cs"/>
        </a:defRPr>
      </a:lvl5pPr>
      <a:lvl6pPr marL="2280239" indent="-207294" algn="l" defTabSz="414589" rtl="0" eaLnBrk="1" latinLnBrk="0" hangingPunct="1">
        <a:spcBef>
          <a:spcPct val="20000"/>
        </a:spcBef>
        <a:buFont typeface="Arial"/>
        <a:buChar char="•"/>
        <a:defRPr sz="1814" kern="1200">
          <a:solidFill>
            <a:schemeClr val="tx1"/>
          </a:solidFill>
          <a:latin typeface="+mn-lt"/>
          <a:ea typeface="+mn-ea"/>
          <a:cs typeface="+mn-cs"/>
        </a:defRPr>
      </a:lvl6pPr>
      <a:lvl7pPr marL="2694828" indent="-207294" algn="l" defTabSz="414589" rtl="0" eaLnBrk="1" latinLnBrk="0" hangingPunct="1">
        <a:spcBef>
          <a:spcPct val="20000"/>
        </a:spcBef>
        <a:buFont typeface="Arial"/>
        <a:buChar char="•"/>
        <a:defRPr sz="1814" kern="1200">
          <a:solidFill>
            <a:schemeClr val="tx1"/>
          </a:solidFill>
          <a:latin typeface="+mn-lt"/>
          <a:ea typeface="+mn-ea"/>
          <a:cs typeface="+mn-cs"/>
        </a:defRPr>
      </a:lvl7pPr>
      <a:lvl8pPr marL="3109417" indent="-207294" algn="l" defTabSz="414589" rtl="0" eaLnBrk="1" latinLnBrk="0" hangingPunct="1">
        <a:spcBef>
          <a:spcPct val="20000"/>
        </a:spcBef>
        <a:buFont typeface="Arial"/>
        <a:buChar char="•"/>
        <a:defRPr sz="1814" kern="1200">
          <a:solidFill>
            <a:schemeClr val="tx1"/>
          </a:solidFill>
          <a:latin typeface="+mn-lt"/>
          <a:ea typeface="+mn-ea"/>
          <a:cs typeface="+mn-cs"/>
        </a:defRPr>
      </a:lvl8pPr>
      <a:lvl9pPr marL="3524006" indent="-207294" algn="l" defTabSz="414589" rtl="0" eaLnBrk="1" latinLnBrk="0" hangingPunct="1">
        <a:spcBef>
          <a:spcPct val="20000"/>
        </a:spcBef>
        <a:buFont typeface="Arial"/>
        <a:buChar char="•"/>
        <a:defRPr sz="1814" kern="1200">
          <a:solidFill>
            <a:schemeClr val="tx1"/>
          </a:solidFill>
          <a:latin typeface="+mn-lt"/>
          <a:ea typeface="+mn-ea"/>
          <a:cs typeface="+mn-cs"/>
        </a:defRPr>
      </a:lvl9pPr>
    </p:bodyStyle>
    <p:otherStyle>
      <a:defPPr>
        <a:defRPr lang="it-IT"/>
      </a:defPPr>
      <a:lvl1pPr marL="0" algn="l" defTabSz="414589" rtl="0" eaLnBrk="1" latinLnBrk="0" hangingPunct="1">
        <a:defRPr sz="1632" kern="1200">
          <a:solidFill>
            <a:schemeClr val="tx1"/>
          </a:solidFill>
          <a:latin typeface="+mn-lt"/>
          <a:ea typeface="+mn-ea"/>
          <a:cs typeface="+mn-cs"/>
        </a:defRPr>
      </a:lvl1pPr>
      <a:lvl2pPr marL="414589" algn="l" defTabSz="414589" rtl="0" eaLnBrk="1" latinLnBrk="0" hangingPunct="1">
        <a:defRPr sz="1632" kern="1200">
          <a:solidFill>
            <a:schemeClr val="tx1"/>
          </a:solidFill>
          <a:latin typeface="+mn-lt"/>
          <a:ea typeface="+mn-ea"/>
          <a:cs typeface="+mn-cs"/>
        </a:defRPr>
      </a:lvl2pPr>
      <a:lvl3pPr marL="829178" algn="l" defTabSz="414589" rtl="0" eaLnBrk="1" latinLnBrk="0" hangingPunct="1">
        <a:defRPr sz="1632" kern="1200">
          <a:solidFill>
            <a:schemeClr val="tx1"/>
          </a:solidFill>
          <a:latin typeface="+mn-lt"/>
          <a:ea typeface="+mn-ea"/>
          <a:cs typeface="+mn-cs"/>
        </a:defRPr>
      </a:lvl3pPr>
      <a:lvl4pPr marL="1243767" algn="l" defTabSz="414589" rtl="0" eaLnBrk="1" latinLnBrk="0" hangingPunct="1">
        <a:defRPr sz="1632" kern="1200">
          <a:solidFill>
            <a:schemeClr val="tx1"/>
          </a:solidFill>
          <a:latin typeface="+mn-lt"/>
          <a:ea typeface="+mn-ea"/>
          <a:cs typeface="+mn-cs"/>
        </a:defRPr>
      </a:lvl4pPr>
      <a:lvl5pPr marL="1658356" algn="l" defTabSz="414589" rtl="0" eaLnBrk="1" latinLnBrk="0" hangingPunct="1">
        <a:defRPr sz="1632" kern="1200">
          <a:solidFill>
            <a:schemeClr val="tx1"/>
          </a:solidFill>
          <a:latin typeface="+mn-lt"/>
          <a:ea typeface="+mn-ea"/>
          <a:cs typeface="+mn-cs"/>
        </a:defRPr>
      </a:lvl5pPr>
      <a:lvl6pPr marL="2072945" algn="l" defTabSz="414589" rtl="0" eaLnBrk="1" latinLnBrk="0" hangingPunct="1">
        <a:defRPr sz="1632" kern="1200">
          <a:solidFill>
            <a:schemeClr val="tx1"/>
          </a:solidFill>
          <a:latin typeface="+mn-lt"/>
          <a:ea typeface="+mn-ea"/>
          <a:cs typeface="+mn-cs"/>
        </a:defRPr>
      </a:lvl6pPr>
      <a:lvl7pPr marL="2487534" algn="l" defTabSz="414589" rtl="0" eaLnBrk="1" latinLnBrk="0" hangingPunct="1">
        <a:defRPr sz="1632" kern="1200">
          <a:solidFill>
            <a:schemeClr val="tx1"/>
          </a:solidFill>
          <a:latin typeface="+mn-lt"/>
          <a:ea typeface="+mn-ea"/>
          <a:cs typeface="+mn-cs"/>
        </a:defRPr>
      </a:lvl7pPr>
      <a:lvl8pPr marL="2902123" algn="l" defTabSz="414589" rtl="0" eaLnBrk="1" latinLnBrk="0" hangingPunct="1">
        <a:defRPr sz="1632" kern="1200">
          <a:solidFill>
            <a:schemeClr val="tx1"/>
          </a:solidFill>
          <a:latin typeface="+mn-lt"/>
          <a:ea typeface="+mn-ea"/>
          <a:cs typeface="+mn-cs"/>
        </a:defRPr>
      </a:lvl8pPr>
      <a:lvl9pPr marL="3316712" algn="l" defTabSz="414589" rtl="0" eaLnBrk="1" latinLnBrk="0" hangingPunct="1">
        <a:defRPr sz="163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3179430" y="5786019"/>
            <a:ext cx="9038592" cy="1095016"/>
          </a:xfrm>
          <a:prstGeom prst="rect">
            <a:avLst/>
          </a:prstGeom>
        </p:spPr>
      </p:pic>
      <p:pic>
        <p:nvPicPr>
          <p:cNvPr id="4" name="Immagine 3"/>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55097" y="6135982"/>
            <a:ext cx="1870538" cy="457140"/>
          </a:xfrm>
          <a:prstGeom prst="rect">
            <a:avLst/>
          </a:prstGeom>
        </p:spPr>
      </p:pic>
    </p:spTree>
    <p:extLst>
      <p:ext uri="{BB962C8B-B14F-4D97-AF65-F5344CB8AC3E}">
        <p14:creationId xmlns:p14="http://schemas.microsoft.com/office/powerpoint/2010/main" val="35775047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ctr" defTabSz="414589" rtl="0" eaLnBrk="1" latinLnBrk="0" hangingPunct="1">
        <a:spcBef>
          <a:spcPct val="0"/>
        </a:spcBef>
        <a:buNone/>
        <a:defRPr sz="3990" kern="1200">
          <a:solidFill>
            <a:schemeClr val="tx1"/>
          </a:solidFill>
          <a:latin typeface="+mj-lt"/>
          <a:ea typeface="+mj-ea"/>
          <a:cs typeface="+mj-cs"/>
        </a:defRPr>
      </a:lvl1pPr>
    </p:titleStyle>
    <p:bodyStyle>
      <a:lvl1pPr marL="310942" indent="-310942" algn="l" defTabSz="414589" rtl="0" eaLnBrk="1" latinLnBrk="0" hangingPunct="1">
        <a:spcBef>
          <a:spcPct val="20000"/>
        </a:spcBef>
        <a:buFont typeface="Arial"/>
        <a:buChar char="•"/>
        <a:defRPr sz="2902" kern="1200">
          <a:solidFill>
            <a:schemeClr val="tx1"/>
          </a:solidFill>
          <a:latin typeface="+mn-lt"/>
          <a:ea typeface="+mn-ea"/>
          <a:cs typeface="+mn-cs"/>
        </a:defRPr>
      </a:lvl1pPr>
      <a:lvl2pPr marL="673707" indent="-259118" algn="l" defTabSz="414589" rtl="0" eaLnBrk="1" latinLnBrk="0" hangingPunct="1">
        <a:spcBef>
          <a:spcPct val="20000"/>
        </a:spcBef>
        <a:buFont typeface="Arial"/>
        <a:buChar char="–"/>
        <a:defRPr sz="2539" kern="1200">
          <a:solidFill>
            <a:schemeClr val="tx1"/>
          </a:solidFill>
          <a:latin typeface="+mn-lt"/>
          <a:ea typeface="+mn-ea"/>
          <a:cs typeface="+mn-cs"/>
        </a:defRPr>
      </a:lvl2pPr>
      <a:lvl3pPr marL="1036472" indent="-207294" algn="l" defTabSz="414589" rtl="0" eaLnBrk="1" latinLnBrk="0" hangingPunct="1">
        <a:spcBef>
          <a:spcPct val="20000"/>
        </a:spcBef>
        <a:buFont typeface="Arial"/>
        <a:buChar char="•"/>
        <a:defRPr sz="2176" kern="1200">
          <a:solidFill>
            <a:schemeClr val="tx1"/>
          </a:solidFill>
          <a:latin typeface="+mn-lt"/>
          <a:ea typeface="+mn-ea"/>
          <a:cs typeface="+mn-cs"/>
        </a:defRPr>
      </a:lvl3pPr>
      <a:lvl4pPr marL="1451061" indent="-207294" algn="l" defTabSz="414589" rtl="0" eaLnBrk="1" latinLnBrk="0" hangingPunct="1">
        <a:spcBef>
          <a:spcPct val="20000"/>
        </a:spcBef>
        <a:buFont typeface="Arial"/>
        <a:buChar char="–"/>
        <a:defRPr sz="1814" kern="1200">
          <a:solidFill>
            <a:schemeClr val="tx1"/>
          </a:solidFill>
          <a:latin typeface="+mn-lt"/>
          <a:ea typeface="+mn-ea"/>
          <a:cs typeface="+mn-cs"/>
        </a:defRPr>
      </a:lvl4pPr>
      <a:lvl5pPr marL="1865650" indent="-207294" algn="l" defTabSz="414589" rtl="0" eaLnBrk="1" latinLnBrk="0" hangingPunct="1">
        <a:spcBef>
          <a:spcPct val="20000"/>
        </a:spcBef>
        <a:buFont typeface="Arial"/>
        <a:buChar char="»"/>
        <a:defRPr sz="1814" kern="1200">
          <a:solidFill>
            <a:schemeClr val="tx1"/>
          </a:solidFill>
          <a:latin typeface="+mn-lt"/>
          <a:ea typeface="+mn-ea"/>
          <a:cs typeface="+mn-cs"/>
        </a:defRPr>
      </a:lvl5pPr>
      <a:lvl6pPr marL="2280239" indent="-207294" algn="l" defTabSz="414589" rtl="0" eaLnBrk="1" latinLnBrk="0" hangingPunct="1">
        <a:spcBef>
          <a:spcPct val="20000"/>
        </a:spcBef>
        <a:buFont typeface="Arial"/>
        <a:buChar char="•"/>
        <a:defRPr sz="1814" kern="1200">
          <a:solidFill>
            <a:schemeClr val="tx1"/>
          </a:solidFill>
          <a:latin typeface="+mn-lt"/>
          <a:ea typeface="+mn-ea"/>
          <a:cs typeface="+mn-cs"/>
        </a:defRPr>
      </a:lvl6pPr>
      <a:lvl7pPr marL="2694828" indent="-207294" algn="l" defTabSz="414589" rtl="0" eaLnBrk="1" latinLnBrk="0" hangingPunct="1">
        <a:spcBef>
          <a:spcPct val="20000"/>
        </a:spcBef>
        <a:buFont typeface="Arial"/>
        <a:buChar char="•"/>
        <a:defRPr sz="1814" kern="1200">
          <a:solidFill>
            <a:schemeClr val="tx1"/>
          </a:solidFill>
          <a:latin typeface="+mn-lt"/>
          <a:ea typeface="+mn-ea"/>
          <a:cs typeface="+mn-cs"/>
        </a:defRPr>
      </a:lvl7pPr>
      <a:lvl8pPr marL="3109417" indent="-207294" algn="l" defTabSz="414589" rtl="0" eaLnBrk="1" latinLnBrk="0" hangingPunct="1">
        <a:spcBef>
          <a:spcPct val="20000"/>
        </a:spcBef>
        <a:buFont typeface="Arial"/>
        <a:buChar char="•"/>
        <a:defRPr sz="1814" kern="1200">
          <a:solidFill>
            <a:schemeClr val="tx1"/>
          </a:solidFill>
          <a:latin typeface="+mn-lt"/>
          <a:ea typeface="+mn-ea"/>
          <a:cs typeface="+mn-cs"/>
        </a:defRPr>
      </a:lvl8pPr>
      <a:lvl9pPr marL="3524006" indent="-207294" algn="l" defTabSz="414589" rtl="0" eaLnBrk="1" latinLnBrk="0" hangingPunct="1">
        <a:spcBef>
          <a:spcPct val="20000"/>
        </a:spcBef>
        <a:buFont typeface="Arial"/>
        <a:buChar char="•"/>
        <a:defRPr sz="1814" kern="1200">
          <a:solidFill>
            <a:schemeClr val="tx1"/>
          </a:solidFill>
          <a:latin typeface="+mn-lt"/>
          <a:ea typeface="+mn-ea"/>
          <a:cs typeface="+mn-cs"/>
        </a:defRPr>
      </a:lvl9pPr>
    </p:bodyStyle>
    <p:otherStyle>
      <a:defPPr>
        <a:defRPr lang="it-IT"/>
      </a:defPPr>
      <a:lvl1pPr marL="0" algn="l" defTabSz="414589" rtl="0" eaLnBrk="1" latinLnBrk="0" hangingPunct="1">
        <a:defRPr sz="1632" kern="1200">
          <a:solidFill>
            <a:schemeClr val="tx1"/>
          </a:solidFill>
          <a:latin typeface="+mn-lt"/>
          <a:ea typeface="+mn-ea"/>
          <a:cs typeface="+mn-cs"/>
        </a:defRPr>
      </a:lvl1pPr>
      <a:lvl2pPr marL="414589" algn="l" defTabSz="414589" rtl="0" eaLnBrk="1" latinLnBrk="0" hangingPunct="1">
        <a:defRPr sz="1632" kern="1200">
          <a:solidFill>
            <a:schemeClr val="tx1"/>
          </a:solidFill>
          <a:latin typeface="+mn-lt"/>
          <a:ea typeface="+mn-ea"/>
          <a:cs typeface="+mn-cs"/>
        </a:defRPr>
      </a:lvl2pPr>
      <a:lvl3pPr marL="829178" algn="l" defTabSz="414589" rtl="0" eaLnBrk="1" latinLnBrk="0" hangingPunct="1">
        <a:defRPr sz="1632" kern="1200">
          <a:solidFill>
            <a:schemeClr val="tx1"/>
          </a:solidFill>
          <a:latin typeface="+mn-lt"/>
          <a:ea typeface="+mn-ea"/>
          <a:cs typeface="+mn-cs"/>
        </a:defRPr>
      </a:lvl3pPr>
      <a:lvl4pPr marL="1243767" algn="l" defTabSz="414589" rtl="0" eaLnBrk="1" latinLnBrk="0" hangingPunct="1">
        <a:defRPr sz="1632" kern="1200">
          <a:solidFill>
            <a:schemeClr val="tx1"/>
          </a:solidFill>
          <a:latin typeface="+mn-lt"/>
          <a:ea typeface="+mn-ea"/>
          <a:cs typeface="+mn-cs"/>
        </a:defRPr>
      </a:lvl4pPr>
      <a:lvl5pPr marL="1658356" algn="l" defTabSz="414589" rtl="0" eaLnBrk="1" latinLnBrk="0" hangingPunct="1">
        <a:defRPr sz="1632" kern="1200">
          <a:solidFill>
            <a:schemeClr val="tx1"/>
          </a:solidFill>
          <a:latin typeface="+mn-lt"/>
          <a:ea typeface="+mn-ea"/>
          <a:cs typeface="+mn-cs"/>
        </a:defRPr>
      </a:lvl5pPr>
      <a:lvl6pPr marL="2072945" algn="l" defTabSz="414589" rtl="0" eaLnBrk="1" latinLnBrk="0" hangingPunct="1">
        <a:defRPr sz="1632" kern="1200">
          <a:solidFill>
            <a:schemeClr val="tx1"/>
          </a:solidFill>
          <a:latin typeface="+mn-lt"/>
          <a:ea typeface="+mn-ea"/>
          <a:cs typeface="+mn-cs"/>
        </a:defRPr>
      </a:lvl6pPr>
      <a:lvl7pPr marL="2487534" algn="l" defTabSz="414589" rtl="0" eaLnBrk="1" latinLnBrk="0" hangingPunct="1">
        <a:defRPr sz="1632" kern="1200">
          <a:solidFill>
            <a:schemeClr val="tx1"/>
          </a:solidFill>
          <a:latin typeface="+mn-lt"/>
          <a:ea typeface="+mn-ea"/>
          <a:cs typeface="+mn-cs"/>
        </a:defRPr>
      </a:lvl7pPr>
      <a:lvl8pPr marL="2902123" algn="l" defTabSz="414589" rtl="0" eaLnBrk="1" latinLnBrk="0" hangingPunct="1">
        <a:defRPr sz="1632" kern="1200">
          <a:solidFill>
            <a:schemeClr val="tx1"/>
          </a:solidFill>
          <a:latin typeface="+mn-lt"/>
          <a:ea typeface="+mn-ea"/>
          <a:cs typeface="+mn-cs"/>
        </a:defRPr>
      </a:lvl8pPr>
      <a:lvl9pPr marL="3316712" algn="l" defTabSz="414589" rtl="0" eaLnBrk="1" latinLnBrk="0" hangingPunct="1">
        <a:defRPr sz="16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P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4.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39.emf"/></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1"/>
          </p:nvPr>
        </p:nvSpPr>
        <p:spPr>
          <a:xfrm>
            <a:off x="2502892" y="5916536"/>
            <a:ext cx="7186217" cy="520972"/>
          </a:xfrm>
        </p:spPr>
        <p:txBody>
          <a:bodyPr/>
          <a:lstStyle/>
          <a:p>
            <a:r>
              <a:rPr b="1" dirty="0"/>
              <a:t>Fiona Heeman</a:t>
            </a:r>
          </a:p>
          <a:p>
            <a:r>
              <a:rPr dirty="0"/>
              <a:t>22 &amp; 23 October 2018</a:t>
            </a:r>
            <a:r>
              <a:rPr lang="it-IT" dirty="0">
                <a:solidFill>
                  <a:srgbClr val="006B8B">
                    <a:alpha val="50000"/>
                  </a:srgbClr>
                </a:solidFill>
              </a:rPr>
              <a:t> •</a:t>
            </a:r>
            <a:r>
              <a:rPr dirty="0"/>
              <a:t> IMI Scientific Symposium </a:t>
            </a:r>
            <a:r>
              <a:rPr lang="it-IT" dirty="0">
                <a:solidFill>
                  <a:srgbClr val="006B8B">
                    <a:alpha val="50000"/>
                  </a:srgbClr>
                </a:solidFill>
              </a:rPr>
              <a:t>•</a:t>
            </a:r>
            <a:r>
              <a:rPr dirty="0"/>
              <a:t> Brussels, Belgium</a:t>
            </a:r>
          </a:p>
        </p:txBody>
      </p:sp>
      <p:sp>
        <p:nvSpPr>
          <p:cNvPr id="3" name="Text Placeholder 2"/>
          <p:cNvSpPr>
            <a:spLocks noGrp="1"/>
          </p:cNvSpPr>
          <p:nvPr>
            <p:ph type="body" sz="quarter" idx="10"/>
          </p:nvPr>
        </p:nvSpPr>
        <p:spPr>
          <a:xfrm>
            <a:off x="2502892" y="2867981"/>
            <a:ext cx="7186217" cy="1662737"/>
          </a:xfrm>
        </p:spPr>
        <p:txBody>
          <a:bodyPr/>
          <a:lstStyle/>
          <a:p>
            <a:pPr algn="ctr"/>
            <a:r>
              <a:rPr lang="en-GB" dirty="0"/>
              <a:t>Quantitative PET Imaging; </a:t>
            </a:r>
          </a:p>
          <a:p>
            <a:pPr algn="ctr"/>
            <a:r>
              <a:rPr lang="en-GB" dirty="0"/>
              <a:t>from Research to Clinical </a:t>
            </a:r>
            <a:r>
              <a:rPr lang="en-GB" dirty="0" smtClean="0"/>
              <a:t>Use</a:t>
            </a:r>
            <a:endParaRPr lang="en-GB" dirty="0"/>
          </a:p>
        </p:txBody>
      </p:sp>
    </p:spTree>
    <p:extLst>
      <p:ext uri="{BB962C8B-B14F-4D97-AF65-F5344CB8AC3E}">
        <p14:creationId xmlns:p14="http://schemas.microsoft.com/office/powerpoint/2010/main" val="14426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ijl: omlaag 36">
            <a:extLst>
              <a:ext uri="{FF2B5EF4-FFF2-40B4-BE49-F238E27FC236}">
                <a16:creationId xmlns:a16="http://schemas.microsoft.com/office/drawing/2014/main" id="{1A7EF19C-7F02-4BA7-A719-C1D2FA3E479E}"/>
              </a:ext>
            </a:extLst>
          </p:cNvPr>
          <p:cNvSpPr/>
          <p:nvPr/>
        </p:nvSpPr>
        <p:spPr>
          <a:xfrm rot="3217960">
            <a:off x="7521846" y="3131023"/>
            <a:ext cx="575324" cy="842286"/>
          </a:xfrm>
          <a:prstGeom prst="downArrow">
            <a:avLst/>
          </a:prstGeom>
          <a:solidFill>
            <a:schemeClr val="accent4">
              <a:alpha val="98824"/>
            </a:schemeClr>
          </a:solidFill>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nl-NL" sz="3264" b="0" i="0" u="none" strike="noStrike" kern="1200" cap="none" spc="0" normalizeH="0" baseline="0" noProof="0">
              <a:ln>
                <a:noFill/>
              </a:ln>
              <a:solidFill>
                <a:prstClr val="black"/>
              </a:solidFill>
              <a:effectLst/>
              <a:uLnTx/>
              <a:uFillTx/>
              <a:latin typeface="Arial"/>
              <a:ea typeface="+mn-ea"/>
              <a:cs typeface="+mn-cs"/>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825" t="7125" r="6681" b="11626"/>
          <a:stretch/>
        </p:blipFill>
        <p:spPr>
          <a:xfrm>
            <a:off x="8848498" y="5797643"/>
            <a:ext cx="1729676" cy="72303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6762"/>
          <a:stretch/>
        </p:blipFill>
        <p:spPr>
          <a:xfrm>
            <a:off x="8081854" y="5697160"/>
            <a:ext cx="766644" cy="820803"/>
          </a:xfrm>
          <a:prstGeom prst="rect">
            <a:avLst/>
          </a:prstGeom>
        </p:spPr>
      </p:pic>
      <p:sp>
        <p:nvSpPr>
          <p:cNvPr id="3" name="Subtitle 2"/>
          <p:cNvSpPr>
            <a:spLocks noGrp="1"/>
          </p:cNvSpPr>
          <p:nvPr>
            <p:ph type="subTitle" idx="1"/>
          </p:nvPr>
        </p:nvSpPr>
        <p:spPr>
          <a:xfrm>
            <a:off x="1825732" y="988427"/>
            <a:ext cx="8752442" cy="282129"/>
          </a:xfrm>
        </p:spPr>
        <p:txBody>
          <a:bodyPr/>
          <a:lstStyle/>
          <a:p>
            <a:r>
              <a:rPr lang="en-GB" dirty="0"/>
              <a:t>Amyloid Imaging to prevent Alzheimer’s Disease  </a:t>
            </a:r>
          </a:p>
        </p:txBody>
      </p:sp>
      <p:sp>
        <p:nvSpPr>
          <p:cNvPr id="4" name="Title 3"/>
          <p:cNvSpPr>
            <a:spLocks noGrp="1"/>
          </p:cNvSpPr>
          <p:nvPr>
            <p:ph type="ctrTitle"/>
          </p:nvPr>
        </p:nvSpPr>
        <p:spPr>
          <a:xfrm>
            <a:off x="1850058" y="473628"/>
            <a:ext cx="8512039" cy="423193"/>
          </a:xfrm>
        </p:spPr>
        <p:txBody>
          <a:bodyPr/>
          <a:lstStyle/>
          <a:p>
            <a:r>
              <a:rPr lang="it-IT" dirty="0"/>
              <a:t>AMYPAD </a:t>
            </a:r>
            <a:endParaRPr lang="en-GB"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9645" y="55749"/>
            <a:ext cx="1690188" cy="882561"/>
          </a:xfrm>
          <a:prstGeom prst="rect">
            <a:avLst/>
          </a:prstGeom>
        </p:spPr>
      </p:pic>
      <p:graphicFrame>
        <p:nvGraphicFramePr>
          <p:cNvPr id="13" name="Tabel 12">
            <a:extLst>
              <a:ext uri="{FF2B5EF4-FFF2-40B4-BE49-F238E27FC236}">
                <a16:creationId xmlns:a16="http://schemas.microsoft.com/office/drawing/2014/main" id="{8664DF96-A6BE-4788-8BB9-DC5F72A01016}"/>
              </a:ext>
            </a:extLst>
          </p:cNvPr>
          <p:cNvGraphicFramePr>
            <a:graphicFrameLocks noGrp="1"/>
          </p:cNvGraphicFramePr>
          <p:nvPr>
            <p:extLst/>
          </p:nvPr>
        </p:nvGraphicFramePr>
        <p:xfrm>
          <a:off x="1578031" y="4126550"/>
          <a:ext cx="9008128" cy="1704444"/>
        </p:xfrm>
        <a:graphic>
          <a:graphicData uri="http://schemas.openxmlformats.org/drawingml/2006/table">
            <a:tbl>
              <a:tblPr firstRow="1" bandRow="1">
                <a:tableStyleId>{00A15C55-8517-42AA-B614-E9B94910E393}</a:tableStyleId>
              </a:tblPr>
              <a:tblGrid>
                <a:gridCol w="4504064">
                  <a:extLst>
                    <a:ext uri="{9D8B030D-6E8A-4147-A177-3AD203B41FA5}">
                      <a16:colId xmlns:a16="http://schemas.microsoft.com/office/drawing/2014/main" val="40592717"/>
                    </a:ext>
                  </a:extLst>
                </a:gridCol>
                <a:gridCol w="4504064">
                  <a:extLst>
                    <a:ext uri="{9D8B030D-6E8A-4147-A177-3AD203B41FA5}">
                      <a16:colId xmlns:a16="http://schemas.microsoft.com/office/drawing/2014/main" val="3983406799"/>
                    </a:ext>
                  </a:extLst>
                </a:gridCol>
              </a:tblGrid>
              <a:tr h="384092">
                <a:tc>
                  <a:txBody>
                    <a:bodyPr/>
                    <a:lstStyle/>
                    <a:p>
                      <a:pPr algn="ctr"/>
                      <a:r>
                        <a:rPr lang="nl-NL" sz="1500" dirty="0" err="1"/>
                        <a:t>Diagnostic</a:t>
                      </a:r>
                      <a:r>
                        <a:rPr lang="nl-NL" sz="1500" dirty="0"/>
                        <a:t> </a:t>
                      </a:r>
                      <a:r>
                        <a:rPr lang="nl-NL" sz="1500" dirty="0" err="1"/>
                        <a:t>study</a:t>
                      </a:r>
                      <a:endParaRPr lang="nl-NL" sz="1500" dirty="0"/>
                    </a:p>
                  </a:txBody>
                  <a:tcPr marL="82918" marR="82918" marT="41459" marB="41459"/>
                </a:tc>
                <a:tc>
                  <a:txBody>
                    <a:bodyPr/>
                    <a:lstStyle/>
                    <a:p>
                      <a:pPr algn="ctr"/>
                      <a:r>
                        <a:rPr lang="nl-NL" sz="1500" dirty="0" err="1"/>
                        <a:t>Prognostic</a:t>
                      </a:r>
                      <a:r>
                        <a:rPr lang="nl-NL" sz="1500" dirty="0"/>
                        <a:t> </a:t>
                      </a:r>
                      <a:r>
                        <a:rPr lang="nl-NL" sz="1500" dirty="0" err="1"/>
                        <a:t>study</a:t>
                      </a:r>
                      <a:endParaRPr lang="nl-NL" sz="1500" dirty="0"/>
                    </a:p>
                  </a:txBody>
                  <a:tcPr marL="82918" marR="82918" marT="41459" marB="41459"/>
                </a:tc>
                <a:extLst>
                  <a:ext uri="{0D108BD9-81ED-4DB2-BD59-A6C34878D82A}">
                    <a16:rowId xmlns:a16="http://schemas.microsoft.com/office/drawing/2014/main" val="740378462"/>
                  </a:ext>
                </a:extLst>
              </a:tr>
              <a:tr h="308466">
                <a:tc>
                  <a:txBody>
                    <a:bodyPr/>
                    <a:lstStyle/>
                    <a:p>
                      <a:r>
                        <a:rPr lang="nl-NL" sz="1500" dirty="0"/>
                        <a:t>8 centers</a:t>
                      </a:r>
                    </a:p>
                  </a:txBody>
                  <a:tcPr marL="82918" marR="82918" marT="41459" marB="41459">
                    <a:solidFill>
                      <a:srgbClr val="D8EEFC"/>
                    </a:solidFill>
                  </a:tcPr>
                </a:tc>
                <a:tc>
                  <a:txBody>
                    <a:bodyPr/>
                    <a:lstStyle/>
                    <a:p>
                      <a:r>
                        <a:rPr lang="nl-NL" sz="1500" dirty="0"/>
                        <a:t>Up </a:t>
                      </a:r>
                      <a:r>
                        <a:rPr lang="nl-NL" sz="1500" dirty="0" err="1"/>
                        <a:t>to</a:t>
                      </a:r>
                      <a:r>
                        <a:rPr lang="nl-NL" sz="1500" dirty="0"/>
                        <a:t> 20 centers</a:t>
                      </a:r>
                    </a:p>
                  </a:txBody>
                  <a:tcPr marL="82918" marR="82918" marT="41459" marB="41459">
                    <a:solidFill>
                      <a:srgbClr val="D8EEFC"/>
                    </a:solidFill>
                  </a:tcPr>
                </a:tc>
                <a:extLst>
                  <a:ext uri="{0D108BD9-81ED-4DB2-BD59-A6C34878D82A}">
                    <a16:rowId xmlns:a16="http://schemas.microsoft.com/office/drawing/2014/main" val="2374446308"/>
                  </a:ext>
                </a:extLst>
              </a:tr>
              <a:tr h="336278">
                <a:tc>
                  <a:txBody>
                    <a:bodyPr/>
                    <a:lstStyle/>
                    <a:p>
                      <a:r>
                        <a:rPr lang="nl-NL" sz="1500" dirty="0"/>
                        <a:t>1200 scans</a:t>
                      </a:r>
                    </a:p>
                  </a:txBody>
                  <a:tcPr marL="82918" marR="82918" marT="41459" marB="41459">
                    <a:noFill/>
                  </a:tcPr>
                </a:tc>
                <a:tc>
                  <a:txBody>
                    <a:bodyPr/>
                    <a:lstStyle/>
                    <a:p>
                      <a:r>
                        <a:rPr lang="nl-NL" sz="1500" dirty="0"/>
                        <a:t>3000 scans</a:t>
                      </a:r>
                    </a:p>
                  </a:txBody>
                  <a:tcPr marL="82918" marR="82918" marT="41459" marB="41459">
                    <a:noFill/>
                  </a:tcPr>
                </a:tc>
                <a:extLst>
                  <a:ext uri="{0D108BD9-81ED-4DB2-BD59-A6C34878D82A}">
                    <a16:rowId xmlns:a16="http://schemas.microsoft.com/office/drawing/2014/main" val="1637553459"/>
                  </a:ext>
                </a:extLst>
              </a:tr>
              <a:tr h="3362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500" dirty="0" err="1"/>
                        <a:t>Assess</a:t>
                      </a:r>
                      <a:r>
                        <a:rPr lang="nl-NL" sz="1500" dirty="0"/>
                        <a:t> </a:t>
                      </a:r>
                      <a:r>
                        <a:rPr lang="nl-NL" sz="1500" dirty="0" err="1"/>
                        <a:t>diagnostic</a:t>
                      </a:r>
                      <a:r>
                        <a:rPr lang="nl-NL" sz="1500" dirty="0"/>
                        <a:t> </a:t>
                      </a:r>
                      <a:r>
                        <a:rPr lang="nl-NL" sz="1500" dirty="0" err="1"/>
                        <a:t>value</a:t>
                      </a:r>
                      <a:r>
                        <a:rPr lang="nl-NL" sz="1500" dirty="0"/>
                        <a:t> A</a:t>
                      </a:r>
                      <a:r>
                        <a:rPr lang="el-GR" sz="1600" dirty="0"/>
                        <a:t>β</a:t>
                      </a:r>
                      <a:endParaRPr lang="nl-NL" sz="1500" dirty="0"/>
                    </a:p>
                  </a:txBody>
                  <a:tcPr marL="82918" marR="82918" marT="41459" marB="41459">
                    <a:solidFill>
                      <a:srgbClr val="D8EEFC"/>
                    </a:solidFill>
                  </a:tcPr>
                </a:tc>
                <a:tc>
                  <a:txBody>
                    <a:bodyPr/>
                    <a:lstStyle/>
                    <a:p>
                      <a:r>
                        <a:rPr lang="nl-NL" sz="1500" dirty="0"/>
                        <a:t>Risk </a:t>
                      </a:r>
                      <a:r>
                        <a:rPr lang="nl-NL" sz="1500" dirty="0" err="1"/>
                        <a:t>stratification</a:t>
                      </a:r>
                      <a:endParaRPr lang="nl-NL" sz="1500" dirty="0"/>
                    </a:p>
                  </a:txBody>
                  <a:tcPr marL="82918" marR="82918" marT="41459" marB="41459">
                    <a:solidFill>
                      <a:srgbClr val="D8EEFC"/>
                    </a:solidFill>
                  </a:tcPr>
                </a:tc>
                <a:extLst>
                  <a:ext uri="{0D108BD9-81ED-4DB2-BD59-A6C34878D82A}">
                    <a16:rowId xmlns:a16="http://schemas.microsoft.com/office/drawing/2014/main" val="2096462312"/>
                  </a:ext>
                </a:extLst>
              </a:tr>
              <a:tr h="3362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dirty="0" err="1" smtClean="0"/>
                        <a:t>Usefulness</a:t>
                      </a:r>
                      <a:r>
                        <a:rPr lang="nl-NL" sz="1600" dirty="0" smtClean="0"/>
                        <a:t> </a:t>
                      </a:r>
                      <a:r>
                        <a:rPr lang="nl-NL" sz="1600" dirty="0"/>
                        <a:t>A</a:t>
                      </a:r>
                      <a:r>
                        <a:rPr lang="el-GR" sz="1600" dirty="0"/>
                        <a:t>β</a:t>
                      </a:r>
                      <a:r>
                        <a:rPr lang="nl-NL" sz="1600" dirty="0"/>
                        <a:t> imaging in </a:t>
                      </a:r>
                      <a:r>
                        <a:rPr lang="nl-NL" sz="1600" dirty="0" err="1"/>
                        <a:t>patient</a:t>
                      </a:r>
                      <a:r>
                        <a:rPr lang="nl-NL" sz="1600" dirty="0"/>
                        <a:t> management</a:t>
                      </a:r>
                      <a:endParaRPr lang="nl-NL" sz="1500" dirty="0"/>
                    </a:p>
                  </a:txBody>
                  <a:tcPr marL="82918" marR="82918" marT="41459" marB="41459">
                    <a:noFill/>
                  </a:tcPr>
                </a:tc>
                <a:tc>
                  <a:txBody>
                    <a:bodyPr/>
                    <a:lstStyle/>
                    <a:p>
                      <a:r>
                        <a:rPr lang="nl-NL" sz="1500" dirty="0" err="1"/>
                        <a:t>Secondary</a:t>
                      </a:r>
                      <a:r>
                        <a:rPr lang="nl-NL" sz="1500" dirty="0"/>
                        <a:t> prevention studies </a:t>
                      </a:r>
                    </a:p>
                  </a:txBody>
                  <a:tcPr marL="82918" marR="82918" marT="41459" marB="41459">
                    <a:noFill/>
                  </a:tcPr>
                </a:tc>
                <a:extLst>
                  <a:ext uri="{0D108BD9-81ED-4DB2-BD59-A6C34878D82A}">
                    <a16:rowId xmlns:a16="http://schemas.microsoft.com/office/drawing/2014/main" val="1114267863"/>
                  </a:ext>
                </a:extLst>
              </a:tr>
            </a:tbl>
          </a:graphicData>
        </a:graphic>
      </p:graphicFrame>
      <p:pic>
        <p:nvPicPr>
          <p:cNvPr id="17" name="Afbeelding 16">
            <a:extLst>
              <a:ext uri="{FF2B5EF4-FFF2-40B4-BE49-F238E27FC236}">
                <a16:creationId xmlns:a16="http://schemas.microsoft.com/office/drawing/2014/main" id="{31E7ABEB-D39C-4AF7-BCB7-BD4BC20A791D}"/>
              </a:ext>
            </a:extLst>
          </p:cNvPr>
          <p:cNvPicPr>
            <a:picLocks noChangeAspect="1"/>
          </p:cNvPicPr>
          <p:nvPr/>
        </p:nvPicPr>
        <p:blipFill rotWithShape="1">
          <a:blip r:embed="rId6"/>
          <a:srcRect t="6276"/>
          <a:stretch/>
        </p:blipFill>
        <p:spPr>
          <a:xfrm>
            <a:off x="1578031" y="2118029"/>
            <a:ext cx="1804044" cy="1055896"/>
          </a:xfrm>
          <a:prstGeom prst="rect">
            <a:avLst/>
          </a:prstGeom>
        </p:spPr>
      </p:pic>
      <p:pic>
        <p:nvPicPr>
          <p:cNvPr id="19" name="Afbeelding 18">
            <a:extLst>
              <a:ext uri="{FF2B5EF4-FFF2-40B4-BE49-F238E27FC236}">
                <a16:creationId xmlns:a16="http://schemas.microsoft.com/office/drawing/2014/main" id="{3909A436-57E5-482A-A881-56FA831EAFAD}"/>
              </a:ext>
            </a:extLst>
          </p:cNvPr>
          <p:cNvPicPr>
            <a:picLocks noChangeAspect="1"/>
          </p:cNvPicPr>
          <p:nvPr/>
        </p:nvPicPr>
        <p:blipFill>
          <a:blip r:embed="rId7"/>
          <a:stretch>
            <a:fillRect/>
          </a:stretch>
        </p:blipFill>
        <p:spPr>
          <a:xfrm>
            <a:off x="3866830" y="2122181"/>
            <a:ext cx="1804044" cy="1055896"/>
          </a:xfrm>
          <a:prstGeom prst="rect">
            <a:avLst/>
          </a:prstGeom>
        </p:spPr>
      </p:pic>
      <p:pic>
        <p:nvPicPr>
          <p:cNvPr id="24" name="Afbeelding 23">
            <a:extLst>
              <a:ext uri="{FF2B5EF4-FFF2-40B4-BE49-F238E27FC236}">
                <a16:creationId xmlns:a16="http://schemas.microsoft.com/office/drawing/2014/main" id="{3D525C06-F5F5-45FB-988C-24F03A37C580}"/>
              </a:ext>
            </a:extLst>
          </p:cNvPr>
          <p:cNvPicPr>
            <a:picLocks noChangeAspect="1"/>
          </p:cNvPicPr>
          <p:nvPr/>
        </p:nvPicPr>
        <p:blipFill rotWithShape="1">
          <a:blip r:embed="rId8"/>
          <a:srcRect b="4339"/>
          <a:stretch/>
        </p:blipFill>
        <p:spPr>
          <a:xfrm>
            <a:off x="6521127" y="2118029"/>
            <a:ext cx="1781825" cy="1055896"/>
          </a:xfrm>
          <a:prstGeom prst="rect">
            <a:avLst/>
          </a:prstGeom>
        </p:spPr>
      </p:pic>
      <p:sp>
        <p:nvSpPr>
          <p:cNvPr id="25" name="Tekstvak 24">
            <a:extLst>
              <a:ext uri="{FF2B5EF4-FFF2-40B4-BE49-F238E27FC236}">
                <a16:creationId xmlns:a16="http://schemas.microsoft.com/office/drawing/2014/main" id="{50F7AA50-0240-4C68-A86A-B496AAF1CACF}"/>
              </a:ext>
            </a:extLst>
          </p:cNvPr>
          <p:cNvSpPr txBox="1"/>
          <p:nvPr/>
        </p:nvSpPr>
        <p:spPr>
          <a:xfrm>
            <a:off x="1578031" y="1559082"/>
            <a:ext cx="1558095" cy="343492"/>
          </a:xfrm>
          <a:prstGeom prst="rect">
            <a:avLst/>
          </a:prstGeom>
          <a:noFill/>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632" b="0" i="0" u="none" strike="noStrike" kern="1200" cap="none" spc="0" normalizeH="0" baseline="0" noProof="0" dirty="0" err="1">
                <a:ln>
                  <a:noFill/>
                </a:ln>
                <a:solidFill>
                  <a:prstClr val="black"/>
                </a:solidFill>
                <a:effectLst/>
                <a:uLnTx/>
                <a:uFillTx/>
                <a:latin typeface="Arial"/>
                <a:ea typeface="+mn-ea"/>
                <a:cs typeface="+mn-cs"/>
              </a:rPr>
              <a:t>Patient</a:t>
            </a:r>
            <a:r>
              <a:rPr kumimoji="0" lang="nl-NL" sz="1632" b="0" i="0" u="none" strike="noStrike" kern="1200" cap="none" spc="0" normalizeH="0" baseline="0" noProof="0" dirty="0">
                <a:ln>
                  <a:noFill/>
                </a:ln>
                <a:solidFill>
                  <a:prstClr val="black"/>
                </a:solidFill>
                <a:effectLst/>
                <a:uLnTx/>
                <a:uFillTx/>
                <a:latin typeface="Arial"/>
                <a:ea typeface="+mn-ea"/>
                <a:cs typeface="+mn-cs"/>
              </a:rPr>
              <a:t> A</a:t>
            </a:r>
          </a:p>
        </p:txBody>
      </p:sp>
      <p:sp>
        <p:nvSpPr>
          <p:cNvPr id="33" name="Tekstvak 32">
            <a:extLst>
              <a:ext uri="{FF2B5EF4-FFF2-40B4-BE49-F238E27FC236}">
                <a16:creationId xmlns:a16="http://schemas.microsoft.com/office/drawing/2014/main" id="{F7AAE62F-0112-467A-ACD9-282D851C3977}"/>
              </a:ext>
            </a:extLst>
          </p:cNvPr>
          <p:cNvSpPr txBox="1"/>
          <p:nvPr/>
        </p:nvSpPr>
        <p:spPr>
          <a:xfrm>
            <a:off x="3857769" y="1559082"/>
            <a:ext cx="1558095" cy="343492"/>
          </a:xfrm>
          <a:prstGeom prst="rect">
            <a:avLst/>
          </a:prstGeom>
          <a:noFill/>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632" b="0" i="0" u="none" strike="noStrike" kern="1200" cap="none" spc="0" normalizeH="0" baseline="0" noProof="0" dirty="0" err="1">
                <a:ln>
                  <a:noFill/>
                </a:ln>
                <a:solidFill>
                  <a:prstClr val="black"/>
                </a:solidFill>
                <a:effectLst/>
                <a:uLnTx/>
                <a:uFillTx/>
                <a:latin typeface="Arial"/>
                <a:ea typeface="+mn-ea"/>
                <a:cs typeface="+mn-cs"/>
              </a:rPr>
              <a:t>Patient</a:t>
            </a:r>
            <a:r>
              <a:rPr kumimoji="0" lang="nl-NL" sz="1632" b="0" i="0" u="none" strike="noStrike" kern="1200" cap="none" spc="0" normalizeH="0" baseline="0" noProof="0" dirty="0">
                <a:ln>
                  <a:noFill/>
                </a:ln>
                <a:solidFill>
                  <a:prstClr val="black"/>
                </a:solidFill>
                <a:effectLst/>
                <a:uLnTx/>
                <a:uFillTx/>
                <a:latin typeface="Arial"/>
                <a:ea typeface="+mn-ea"/>
                <a:cs typeface="+mn-cs"/>
              </a:rPr>
              <a:t> B</a:t>
            </a:r>
          </a:p>
        </p:txBody>
      </p:sp>
      <p:sp>
        <p:nvSpPr>
          <p:cNvPr id="34" name="Tekstvak 33">
            <a:extLst>
              <a:ext uri="{FF2B5EF4-FFF2-40B4-BE49-F238E27FC236}">
                <a16:creationId xmlns:a16="http://schemas.microsoft.com/office/drawing/2014/main" id="{7FFF9C04-12ED-4AF6-BC30-C3DFB96DCCD2}"/>
              </a:ext>
            </a:extLst>
          </p:cNvPr>
          <p:cNvSpPr txBox="1"/>
          <p:nvPr/>
        </p:nvSpPr>
        <p:spPr>
          <a:xfrm>
            <a:off x="6415922" y="1559082"/>
            <a:ext cx="1558095" cy="343492"/>
          </a:xfrm>
          <a:prstGeom prst="rect">
            <a:avLst/>
          </a:prstGeom>
          <a:noFill/>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632" b="0" i="0" u="none" strike="noStrike" kern="1200" cap="none" spc="0" normalizeH="0" baseline="0" noProof="0" dirty="0" err="1">
                <a:ln>
                  <a:noFill/>
                </a:ln>
                <a:solidFill>
                  <a:prstClr val="black"/>
                </a:solidFill>
                <a:effectLst/>
                <a:uLnTx/>
                <a:uFillTx/>
                <a:latin typeface="Arial"/>
                <a:ea typeface="+mn-ea"/>
                <a:cs typeface="+mn-cs"/>
              </a:rPr>
              <a:t>Patient</a:t>
            </a:r>
            <a:r>
              <a:rPr kumimoji="0" lang="nl-NL" sz="1632" b="0" i="0" u="none" strike="noStrike" kern="1200" cap="none" spc="0" normalizeH="0" baseline="0" noProof="0" dirty="0">
                <a:ln>
                  <a:noFill/>
                </a:ln>
                <a:solidFill>
                  <a:prstClr val="black"/>
                </a:solidFill>
                <a:effectLst/>
                <a:uLnTx/>
                <a:uFillTx/>
                <a:latin typeface="Arial"/>
                <a:ea typeface="+mn-ea"/>
                <a:cs typeface="+mn-cs"/>
              </a:rPr>
              <a:t> A</a:t>
            </a:r>
          </a:p>
        </p:txBody>
      </p:sp>
      <p:sp>
        <p:nvSpPr>
          <p:cNvPr id="35" name="Tekstvak 34">
            <a:extLst>
              <a:ext uri="{FF2B5EF4-FFF2-40B4-BE49-F238E27FC236}">
                <a16:creationId xmlns:a16="http://schemas.microsoft.com/office/drawing/2014/main" id="{0AC0A7C4-2B47-4702-B23D-4FCD7158AA86}"/>
              </a:ext>
            </a:extLst>
          </p:cNvPr>
          <p:cNvSpPr txBox="1"/>
          <p:nvPr/>
        </p:nvSpPr>
        <p:spPr>
          <a:xfrm>
            <a:off x="8741428" y="1521838"/>
            <a:ext cx="1558095" cy="343492"/>
          </a:xfrm>
          <a:prstGeom prst="rect">
            <a:avLst/>
          </a:prstGeom>
          <a:noFill/>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632" b="0" i="0" u="none" strike="noStrike" kern="1200" cap="none" spc="0" normalizeH="0" baseline="0" noProof="0" dirty="0" err="1">
                <a:ln>
                  <a:noFill/>
                </a:ln>
                <a:solidFill>
                  <a:prstClr val="black"/>
                </a:solidFill>
                <a:effectLst/>
                <a:uLnTx/>
                <a:uFillTx/>
                <a:latin typeface="Arial"/>
                <a:ea typeface="+mn-ea"/>
                <a:cs typeface="+mn-cs"/>
              </a:rPr>
              <a:t>Patient</a:t>
            </a:r>
            <a:r>
              <a:rPr kumimoji="0" lang="nl-NL" sz="1632" b="0" i="0" u="none" strike="noStrike" kern="1200" cap="none" spc="0" normalizeH="0" baseline="0" noProof="0" dirty="0">
                <a:ln>
                  <a:noFill/>
                </a:ln>
                <a:solidFill>
                  <a:prstClr val="black"/>
                </a:solidFill>
                <a:effectLst/>
                <a:uLnTx/>
                <a:uFillTx/>
                <a:latin typeface="Arial"/>
                <a:ea typeface="+mn-ea"/>
                <a:cs typeface="+mn-cs"/>
              </a:rPr>
              <a:t> B</a:t>
            </a:r>
          </a:p>
        </p:txBody>
      </p:sp>
      <p:sp>
        <p:nvSpPr>
          <p:cNvPr id="36" name="Tekstvak 35">
            <a:extLst>
              <a:ext uri="{FF2B5EF4-FFF2-40B4-BE49-F238E27FC236}">
                <a16:creationId xmlns:a16="http://schemas.microsoft.com/office/drawing/2014/main" id="{81C23B48-0586-45A0-83BE-70E1572F3BCB}"/>
              </a:ext>
            </a:extLst>
          </p:cNvPr>
          <p:cNvSpPr txBox="1"/>
          <p:nvPr/>
        </p:nvSpPr>
        <p:spPr>
          <a:xfrm>
            <a:off x="8069451" y="3565416"/>
            <a:ext cx="1558095" cy="343492"/>
          </a:xfrm>
          <a:prstGeom prst="rect">
            <a:avLst/>
          </a:prstGeom>
          <a:noFill/>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632" b="0" i="1" u="none" strike="noStrike" kern="1200" cap="none" spc="0" normalizeH="0" baseline="0" noProof="0" dirty="0" err="1">
                <a:ln>
                  <a:noFill/>
                </a:ln>
                <a:solidFill>
                  <a:prstClr val="black"/>
                </a:solidFill>
                <a:effectLst/>
                <a:uLnTx/>
                <a:uFillTx/>
                <a:latin typeface="Arial"/>
                <a:ea typeface="+mn-ea"/>
                <a:cs typeface="+mn-cs"/>
              </a:rPr>
              <a:t>Methodology</a:t>
            </a:r>
            <a:endParaRPr kumimoji="0" lang="nl-NL" sz="1632" b="0" i="1" u="none" strike="noStrike" kern="1200" cap="none" spc="0" normalizeH="0" baseline="0" noProof="0" dirty="0">
              <a:ln>
                <a:noFill/>
              </a:ln>
              <a:solidFill>
                <a:prstClr val="black"/>
              </a:solidFill>
              <a:effectLst/>
              <a:uLnTx/>
              <a:uFillTx/>
              <a:latin typeface="Arial"/>
              <a:ea typeface="+mn-ea"/>
              <a:cs typeface="+mn-cs"/>
            </a:endParaRPr>
          </a:p>
        </p:txBody>
      </p:sp>
      <p:pic>
        <p:nvPicPr>
          <p:cNvPr id="21" name="Afbeelding 20">
            <a:extLst>
              <a:ext uri="{FF2B5EF4-FFF2-40B4-BE49-F238E27FC236}">
                <a16:creationId xmlns:a16="http://schemas.microsoft.com/office/drawing/2014/main" id="{96A9E032-073A-421C-92F1-FDE7424EB2F3}"/>
              </a:ext>
            </a:extLst>
          </p:cNvPr>
          <p:cNvPicPr>
            <a:picLocks noChangeAspect="1"/>
          </p:cNvPicPr>
          <p:nvPr/>
        </p:nvPicPr>
        <p:blipFill>
          <a:blip r:embed="rId9"/>
          <a:stretch>
            <a:fillRect/>
          </a:stretch>
        </p:blipFill>
        <p:spPr>
          <a:xfrm>
            <a:off x="8822424" y="2118029"/>
            <a:ext cx="1781825" cy="1055896"/>
          </a:xfrm>
          <a:prstGeom prst="rect">
            <a:avLst/>
          </a:prstGeom>
        </p:spPr>
      </p:pic>
    </p:spTree>
    <p:extLst>
      <p:ext uri="{BB962C8B-B14F-4D97-AF65-F5344CB8AC3E}">
        <p14:creationId xmlns:p14="http://schemas.microsoft.com/office/powerpoint/2010/main" val="287714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19"/>
                                        </p:tgtEl>
                                      </p:cBhvr>
                                      <p:by x="130000" y="130000"/>
                                    </p:animScale>
                                  </p:childTnLst>
                                </p:cTn>
                              </p:par>
                              <p:par>
                                <p:cTn id="17" presetID="6" presetClass="emph" presetSubtype="0" fill="hold" nodeType="withEffect">
                                  <p:stCondLst>
                                    <p:cond delay="0"/>
                                  </p:stCondLst>
                                  <p:childTnLst>
                                    <p:animScale>
                                      <p:cBhvr>
                                        <p:cTn id="18" dur="2000" fill="hold"/>
                                        <p:tgtEl>
                                          <p:spTgt spid="17"/>
                                        </p:tgtEl>
                                      </p:cBhvr>
                                      <p:by x="130000" y="130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24"/>
                                        </p:tgtEl>
                                      </p:cBhvr>
                                      <p:by x="130000" y="130000"/>
                                    </p:animScale>
                                  </p:childTnLst>
                                </p:cTn>
                              </p:par>
                              <p:par>
                                <p:cTn id="33" presetID="6" presetClass="emph" presetSubtype="0" fill="hold" nodeType="withEffect">
                                  <p:stCondLst>
                                    <p:cond delay="0"/>
                                  </p:stCondLst>
                                  <p:childTnLst>
                                    <p:animScale>
                                      <p:cBhvr>
                                        <p:cTn id="34" dur="2000" fill="hold"/>
                                        <p:tgtEl>
                                          <p:spTgt spid="21"/>
                                        </p:tgtEl>
                                      </p:cBhvr>
                                      <p:by x="130000" y="13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5" grpId="0"/>
      <p:bldP spid="33" grpId="0"/>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39261" y="1460322"/>
            <a:ext cx="8512039" cy="282129"/>
          </a:xfrm>
        </p:spPr>
        <p:txBody>
          <a:bodyPr/>
          <a:lstStyle/>
          <a:p>
            <a:pPr lvl="0"/>
            <a:r>
              <a:rPr lang="it-IT" dirty="0"/>
              <a:t>PET allows for </a:t>
            </a:r>
            <a:r>
              <a:rPr lang="it-IT" dirty="0" smtClean="0"/>
              <a:t>visualization&amp; quantification </a:t>
            </a:r>
            <a:r>
              <a:rPr lang="it-IT" dirty="0"/>
              <a:t>of amyloid-</a:t>
            </a:r>
            <a:r>
              <a:rPr lang="el-GR" dirty="0"/>
              <a:t>β</a:t>
            </a:r>
            <a:r>
              <a:rPr lang="it-IT" dirty="0"/>
              <a:t> in the brain</a:t>
            </a:r>
          </a:p>
        </p:txBody>
      </p:sp>
      <p:sp>
        <p:nvSpPr>
          <p:cNvPr id="4" name="Title 3"/>
          <p:cNvSpPr>
            <a:spLocks noGrp="1"/>
          </p:cNvSpPr>
          <p:nvPr>
            <p:ph type="ctrTitle"/>
          </p:nvPr>
        </p:nvSpPr>
        <p:spPr>
          <a:xfrm>
            <a:off x="1850058" y="473628"/>
            <a:ext cx="8512039" cy="423193"/>
          </a:xfrm>
        </p:spPr>
        <p:txBody>
          <a:bodyPr/>
          <a:lstStyle/>
          <a:p>
            <a:r>
              <a:rPr lang="it-IT" dirty="0"/>
              <a:t>Rationale </a:t>
            </a:r>
            <a:endParaRPr lang="en-GB" dirty="0"/>
          </a:p>
        </p:txBody>
      </p:sp>
      <p:cxnSp>
        <p:nvCxnSpPr>
          <p:cNvPr id="6" name="Straight Connector 5"/>
          <p:cNvCxnSpPr/>
          <p:nvPr/>
        </p:nvCxnSpPr>
        <p:spPr>
          <a:xfrm>
            <a:off x="6843579" y="3520548"/>
            <a:ext cx="3177037" cy="947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6843579" y="5343885"/>
            <a:ext cx="3279157" cy="28139"/>
          </a:xfrm>
          <a:prstGeom prst="line">
            <a:avLst/>
          </a:prstGeom>
        </p:spPr>
        <p:style>
          <a:lnRef idx="2">
            <a:schemeClr val="accent1"/>
          </a:lnRef>
          <a:fillRef idx="0">
            <a:schemeClr val="accent1"/>
          </a:fillRef>
          <a:effectRef idx="1">
            <a:schemeClr val="accent1"/>
          </a:effectRef>
          <a:fontRef idx="minor">
            <a:schemeClr val="tx1"/>
          </a:fontRef>
        </p:style>
      </p:cxnSp>
      <p:sp>
        <p:nvSpPr>
          <p:cNvPr id="8" name="Left Brace 7"/>
          <p:cNvSpPr/>
          <p:nvPr/>
        </p:nvSpPr>
        <p:spPr>
          <a:xfrm rot="5400000">
            <a:off x="9637695" y="3118701"/>
            <a:ext cx="201887" cy="53695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nl-NL" sz="1814" b="0" i="0" u="none" strike="noStrike" kern="1200" cap="none" spc="0" normalizeH="0" baseline="0" noProof="0">
              <a:ln>
                <a:noFill/>
              </a:ln>
              <a:solidFill>
                <a:prstClr val="black"/>
              </a:solidFill>
              <a:effectLst/>
              <a:uLnTx/>
              <a:uFillTx/>
              <a:latin typeface="Arial"/>
              <a:ea typeface="+mn-ea"/>
              <a:cs typeface="+mn-cs"/>
            </a:endParaRPr>
          </a:p>
        </p:txBody>
      </p:sp>
      <p:sp>
        <p:nvSpPr>
          <p:cNvPr id="13" name="Left Brace 12"/>
          <p:cNvSpPr/>
          <p:nvPr/>
        </p:nvSpPr>
        <p:spPr>
          <a:xfrm rot="5400000">
            <a:off x="8382381" y="3581953"/>
            <a:ext cx="201887" cy="325542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nl-NL" sz="1814" b="0" i="0" u="none" strike="noStrike" kern="1200" cap="none" spc="0" normalizeH="0" baseline="0" noProof="0">
              <a:ln>
                <a:noFill/>
              </a:ln>
              <a:solidFill>
                <a:prstClr val="black"/>
              </a:solidFill>
              <a:effectLst/>
              <a:uLnTx/>
              <a:uFillTx/>
              <a:latin typeface="Arial"/>
              <a:ea typeface="+mn-ea"/>
              <a:cs typeface="+mn-cs"/>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45519">
            <a:off x="6697166" y="3036014"/>
            <a:ext cx="316890" cy="309909"/>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45519">
            <a:off x="6691712" y="4727754"/>
            <a:ext cx="316890" cy="309909"/>
          </a:xfrm>
          <a:prstGeom prst="rect">
            <a:avLst/>
          </a:prstGeom>
        </p:spPr>
      </p:pic>
      <p:sp>
        <p:nvSpPr>
          <p:cNvPr id="18" name="TextBox 17"/>
          <p:cNvSpPr txBox="1"/>
          <p:nvPr/>
        </p:nvSpPr>
        <p:spPr>
          <a:xfrm>
            <a:off x="6727350" y="3613023"/>
            <a:ext cx="657880" cy="259751"/>
          </a:xfrm>
          <a:prstGeom prst="rect">
            <a:avLst/>
          </a:prstGeom>
          <a:noFill/>
          <a:ln>
            <a:noFill/>
          </a:ln>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0 min</a:t>
            </a:r>
          </a:p>
        </p:txBody>
      </p:sp>
      <p:sp>
        <p:nvSpPr>
          <p:cNvPr id="19" name="TextBox 18"/>
          <p:cNvSpPr txBox="1"/>
          <p:nvPr/>
        </p:nvSpPr>
        <p:spPr>
          <a:xfrm>
            <a:off x="9136606" y="3625413"/>
            <a:ext cx="578399" cy="259751"/>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90min</a:t>
            </a:r>
          </a:p>
        </p:txBody>
      </p:sp>
      <p:sp>
        <p:nvSpPr>
          <p:cNvPr id="20" name="TextBox 19"/>
          <p:cNvSpPr txBox="1"/>
          <p:nvPr/>
        </p:nvSpPr>
        <p:spPr>
          <a:xfrm>
            <a:off x="6727349" y="5476820"/>
            <a:ext cx="657880" cy="259751"/>
          </a:xfrm>
          <a:prstGeom prst="rect">
            <a:avLst/>
          </a:prstGeom>
          <a:noFill/>
          <a:ln>
            <a:noFill/>
          </a:ln>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0 min</a:t>
            </a:r>
          </a:p>
        </p:txBody>
      </p:sp>
      <p:cxnSp>
        <p:nvCxnSpPr>
          <p:cNvPr id="23" name="Straight Connector 22"/>
          <p:cNvCxnSpPr/>
          <p:nvPr/>
        </p:nvCxnSpPr>
        <p:spPr>
          <a:xfrm>
            <a:off x="6855611" y="3520548"/>
            <a:ext cx="0" cy="11536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9470163" y="3530018"/>
            <a:ext cx="0" cy="115365"/>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0014678" y="3530018"/>
            <a:ext cx="0" cy="115365"/>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847938" y="5362549"/>
            <a:ext cx="0" cy="115365"/>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9627690" y="3632623"/>
            <a:ext cx="656925" cy="427168"/>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110 min</a:t>
            </a:r>
          </a:p>
        </p:txBody>
      </p:sp>
      <p:sp>
        <p:nvSpPr>
          <p:cNvPr id="29" name="TextBox 28"/>
          <p:cNvSpPr txBox="1"/>
          <p:nvPr/>
        </p:nvSpPr>
        <p:spPr>
          <a:xfrm>
            <a:off x="9633792" y="5490671"/>
            <a:ext cx="772289" cy="259751"/>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110 min</a:t>
            </a:r>
          </a:p>
        </p:txBody>
      </p:sp>
      <p:cxnSp>
        <p:nvCxnSpPr>
          <p:cNvPr id="30" name="Straight Connector 29"/>
          <p:cNvCxnSpPr/>
          <p:nvPr/>
        </p:nvCxnSpPr>
        <p:spPr>
          <a:xfrm>
            <a:off x="10111039" y="5343884"/>
            <a:ext cx="0" cy="115365"/>
          </a:xfrm>
          <a:prstGeom prst="line">
            <a:avLst/>
          </a:prstGeom>
        </p:spPr>
        <p:style>
          <a:lnRef idx="2">
            <a:schemeClr val="accent1"/>
          </a:lnRef>
          <a:fillRef idx="0">
            <a:schemeClr val="accent1"/>
          </a:fillRef>
          <a:effectRef idx="1">
            <a:schemeClr val="accent1"/>
          </a:effectRef>
          <a:fontRef idx="minor">
            <a:schemeClr val="tx1"/>
          </a:fontRef>
        </p:style>
      </p:cxnSp>
      <p:sp>
        <p:nvSpPr>
          <p:cNvPr id="31" name="Right Arrow 30"/>
          <p:cNvSpPr/>
          <p:nvPr/>
        </p:nvSpPr>
        <p:spPr>
          <a:xfrm>
            <a:off x="5603588" y="2852555"/>
            <a:ext cx="793128" cy="1390720"/>
          </a:xfrm>
          <a:prstGeom prst="rightArrow">
            <a:avLst/>
          </a:prstGeom>
          <a:solidFill>
            <a:srgbClr val="C8E3E2">
              <a:alpha val="98824"/>
            </a:srgbClr>
          </a:solidFill>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nl-NL" sz="3264" b="0" i="0" u="none" strike="noStrike" kern="1200" cap="none" spc="0" normalizeH="0" baseline="0" noProof="0">
              <a:ln>
                <a:noFill/>
              </a:ln>
              <a:solidFill>
                <a:prstClr val="black"/>
              </a:solidFill>
              <a:effectLst/>
              <a:uLnTx/>
              <a:uFillTx/>
              <a:latin typeface="Arial"/>
              <a:ea typeface="+mn-ea"/>
              <a:cs typeface="+mn-cs"/>
            </a:endParaRPr>
          </a:p>
        </p:txBody>
      </p:sp>
      <p:sp>
        <p:nvSpPr>
          <p:cNvPr id="32" name="Right Arrow 31"/>
          <p:cNvSpPr/>
          <p:nvPr/>
        </p:nvSpPr>
        <p:spPr>
          <a:xfrm>
            <a:off x="5560073" y="4333196"/>
            <a:ext cx="793128" cy="1390720"/>
          </a:xfrm>
          <a:prstGeom prst="rightArrow">
            <a:avLst/>
          </a:prstGeom>
          <a:solidFill>
            <a:srgbClr val="C8E3E2">
              <a:alpha val="98824"/>
            </a:srgbClr>
          </a:solidFill>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nl-NL" sz="3264" b="0" i="0" u="none" strike="noStrike" kern="1200" cap="none" spc="0" normalizeH="0" baseline="0" noProof="0">
              <a:ln>
                <a:noFill/>
              </a:ln>
              <a:solidFill>
                <a:prstClr val="black"/>
              </a:solidFill>
              <a:effectLst/>
              <a:uLnTx/>
              <a:uFillTx/>
              <a:latin typeface="Arial"/>
              <a:ea typeface="+mn-ea"/>
              <a:cs typeface="+mn-cs"/>
            </a:endParaRPr>
          </a:p>
        </p:txBody>
      </p:sp>
      <p:sp>
        <p:nvSpPr>
          <p:cNvPr id="34" name="Rounded Rectangle 33"/>
          <p:cNvSpPr/>
          <p:nvPr/>
        </p:nvSpPr>
        <p:spPr>
          <a:xfrm>
            <a:off x="1724948" y="2628375"/>
            <a:ext cx="3301235" cy="1416882"/>
          </a:xfrm>
          <a:prstGeom prst="roundRect">
            <a:avLst/>
          </a:prstGeom>
          <a:solidFill>
            <a:schemeClr val="bg1">
              <a:alpha val="98824"/>
            </a:schemeClr>
          </a:solidFill>
          <a:ln>
            <a:solidFill>
              <a:srgbClr val="D0E6E8"/>
            </a:solidFill>
          </a:ln>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nl-NL" sz="1814" b="0" i="0" u="none" strike="noStrike" kern="1200" cap="none" spc="0" normalizeH="0" baseline="0" noProof="0" dirty="0" err="1">
                <a:ln>
                  <a:noFill/>
                </a:ln>
                <a:solidFill>
                  <a:prstClr val="black"/>
                </a:solidFill>
                <a:effectLst/>
                <a:uLnTx/>
                <a:uFillTx/>
                <a:latin typeface="Arial"/>
                <a:ea typeface="+mn-ea"/>
                <a:cs typeface="+mn-cs"/>
              </a:rPr>
              <a:t>Diagnostic</a:t>
            </a:r>
            <a:r>
              <a:rPr kumimoji="0" lang="nl-NL" sz="1814" b="0" i="0" u="none" strike="noStrike" kern="1200" cap="none" spc="0" normalizeH="0" baseline="0" noProof="0" dirty="0">
                <a:ln>
                  <a:noFill/>
                </a:ln>
                <a:solidFill>
                  <a:prstClr val="black"/>
                </a:solidFill>
                <a:effectLst/>
                <a:uLnTx/>
                <a:uFillTx/>
                <a:latin typeface="Arial"/>
                <a:ea typeface="+mn-ea"/>
                <a:cs typeface="+mn-cs"/>
              </a:rPr>
              <a:t> </a:t>
            </a:r>
            <a:r>
              <a:rPr kumimoji="0" lang="nl-NL" sz="1814" b="0" i="0" u="none" strike="noStrike" kern="1200" cap="none" spc="0" normalizeH="0" baseline="0" noProof="0" dirty="0" err="1">
                <a:ln>
                  <a:noFill/>
                </a:ln>
                <a:solidFill>
                  <a:prstClr val="black"/>
                </a:solidFill>
                <a:effectLst/>
                <a:uLnTx/>
                <a:uFillTx/>
                <a:latin typeface="Arial"/>
                <a:ea typeface="+mn-ea"/>
                <a:cs typeface="+mn-cs"/>
              </a:rPr>
              <a:t>use</a:t>
            </a:r>
            <a:endParaRPr kumimoji="0" lang="nl-NL" sz="1814" b="0" i="0" u="none" strike="noStrike" kern="1200" cap="none" spc="0" normalizeH="0" baseline="0" noProof="0" dirty="0">
              <a:ln>
                <a:noFill/>
              </a:ln>
              <a:solidFill>
                <a:prstClr val="black"/>
              </a:solidFill>
              <a:effectLst/>
              <a:uLnTx/>
              <a:uFillTx/>
              <a:latin typeface="Arial"/>
              <a:ea typeface="+mn-ea"/>
              <a:cs typeface="+mn-cs"/>
            </a:endParaRPr>
          </a:p>
          <a:p>
            <a:pPr marL="259118" marR="0" lvl="0" indent="-259118" algn="ctr" defTabSz="414589" rtl="0" eaLnBrk="1" fontAlgn="auto" latinLnBrk="0" hangingPunct="1">
              <a:lnSpc>
                <a:spcPct val="100000"/>
              </a:lnSpc>
              <a:spcBef>
                <a:spcPct val="20000"/>
              </a:spcBef>
              <a:spcAft>
                <a:spcPts val="0"/>
              </a:spcAft>
              <a:buClrTx/>
              <a:buSzTx/>
              <a:buFontTx/>
              <a:buChar char="-"/>
              <a:tabLst/>
              <a:defRPr/>
            </a:pPr>
            <a:r>
              <a:rPr kumimoji="0" lang="nl-NL" sz="1451" b="0" i="0" u="none" strike="noStrike" kern="1200" cap="none" spc="0" normalizeH="0" baseline="0" noProof="0" dirty="0" err="1">
                <a:ln>
                  <a:noFill/>
                </a:ln>
                <a:solidFill>
                  <a:prstClr val="black"/>
                </a:solidFill>
                <a:effectLst/>
                <a:uLnTx/>
                <a:uFillTx/>
                <a:latin typeface="Arial"/>
                <a:ea typeface="+mn-ea"/>
                <a:cs typeface="+mn-cs"/>
              </a:rPr>
              <a:t>Positive</a:t>
            </a:r>
            <a:r>
              <a:rPr kumimoji="0" lang="nl-NL" sz="1451" b="0" i="0" u="none" strike="noStrike" kern="1200" cap="none" spc="0" normalizeH="0" baseline="0" noProof="0" dirty="0">
                <a:ln>
                  <a:noFill/>
                </a:ln>
                <a:solidFill>
                  <a:prstClr val="black"/>
                </a:solidFill>
                <a:effectLst/>
                <a:uLnTx/>
                <a:uFillTx/>
                <a:latin typeface="Arial"/>
                <a:ea typeface="+mn-ea"/>
                <a:cs typeface="+mn-cs"/>
              </a:rPr>
              <a:t>/</a:t>
            </a:r>
            <a:r>
              <a:rPr kumimoji="0" lang="nl-NL" sz="1451" b="0" i="0" u="none" strike="noStrike" kern="1200" cap="none" spc="0" normalizeH="0" baseline="0" noProof="0" dirty="0" err="1">
                <a:ln>
                  <a:noFill/>
                </a:ln>
                <a:solidFill>
                  <a:prstClr val="black"/>
                </a:solidFill>
                <a:effectLst/>
                <a:uLnTx/>
                <a:uFillTx/>
                <a:latin typeface="Arial"/>
                <a:ea typeface="+mn-ea"/>
                <a:cs typeface="+mn-cs"/>
              </a:rPr>
              <a:t>negative</a:t>
            </a:r>
            <a:r>
              <a:rPr kumimoji="0" lang="nl-NL" sz="1451" b="0" i="0" u="none" strike="noStrike" kern="1200" cap="none" spc="0" normalizeH="0" baseline="0" noProof="0" dirty="0">
                <a:ln>
                  <a:noFill/>
                </a:ln>
                <a:solidFill>
                  <a:prstClr val="black"/>
                </a:solidFill>
                <a:effectLst/>
                <a:uLnTx/>
                <a:uFillTx/>
                <a:latin typeface="Arial"/>
                <a:ea typeface="+mn-ea"/>
                <a:cs typeface="+mn-cs"/>
              </a:rPr>
              <a:t> </a:t>
            </a:r>
            <a:r>
              <a:rPr kumimoji="0" lang="nl-NL" sz="1451" b="0" i="0" u="none" strike="noStrike" kern="1200" cap="none" spc="0" normalizeH="0" baseline="0" noProof="0" dirty="0" err="1">
                <a:ln>
                  <a:noFill/>
                </a:ln>
                <a:solidFill>
                  <a:prstClr val="black"/>
                </a:solidFill>
                <a:effectLst/>
                <a:uLnTx/>
                <a:uFillTx/>
                <a:latin typeface="Arial"/>
                <a:ea typeface="+mn-ea"/>
                <a:cs typeface="+mn-cs"/>
              </a:rPr>
              <a:t>amyloid</a:t>
            </a:r>
            <a:r>
              <a:rPr kumimoji="0" lang="nl-NL" sz="1451" b="0" i="0" u="none" strike="noStrike" kern="1200" cap="none" spc="0" normalizeH="0" baseline="0" noProof="0" dirty="0">
                <a:ln>
                  <a:noFill/>
                </a:ln>
                <a:solidFill>
                  <a:prstClr val="black"/>
                </a:solidFill>
                <a:effectLst/>
                <a:uLnTx/>
                <a:uFillTx/>
                <a:latin typeface="Arial"/>
                <a:ea typeface="+mn-ea"/>
                <a:cs typeface="+mn-cs"/>
              </a:rPr>
              <a:t> scan</a:t>
            </a:r>
          </a:p>
          <a:p>
            <a:pPr marL="259118" marR="0" lvl="0" indent="-259118" algn="ctr" defTabSz="414589" rtl="0" eaLnBrk="1" fontAlgn="auto" latinLnBrk="0" hangingPunct="1">
              <a:lnSpc>
                <a:spcPct val="100000"/>
              </a:lnSpc>
              <a:spcBef>
                <a:spcPct val="20000"/>
              </a:spcBef>
              <a:spcAft>
                <a:spcPts val="0"/>
              </a:spcAft>
              <a:buClrTx/>
              <a:buSzTx/>
              <a:buFontTx/>
              <a:buChar char="-"/>
              <a:tabLst/>
              <a:defRPr/>
            </a:pPr>
            <a:r>
              <a:rPr kumimoji="0" lang="nl-NL" sz="1451" b="0" i="0" u="none" strike="noStrike" kern="1200" cap="none" spc="0" normalizeH="0" baseline="0" noProof="0" dirty="0">
                <a:ln>
                  <a:noFill/>
                </a:ln>
                <a:solidFill>
                  <a:prstClr val="black"/>
                </a:solidFill>
                <a:effectLst/>
                <a:uLnTx/>
                <a:uFillTx/>
                <a:latin typeface="Arial"/>
                <a:ea typeface="+mn-ea"/>
                <a:cs typeface="+mn-cs"/>
              </a:rPr>
              <a:t>Indirect </a:t>
            </a:r>
            <a:r>
              <a:rPr kumimoji="0" lang="nl-NL" sz="1451" b="0" i="0" u="none" strike="noStrike" kern="1200" cap="none" spc="0" normalizeH="0" baseline="0" noProof="0" dirty="0" err="1">
                <a:ln>
                  <a:noFill/>
                </a:ln>
                <a:solidFill>
                  <a:prstClr val="black"/>
                </a:solidFill>
                <a:effectLst/>
                <a:uLnTx/>
                <a:uFillTx/>
                <a:latin typeface="Arial"/>
                <a:ea typeface="+mn-ea"/>
                <a:cs typeface="+mn-cs"/>
              </a:rPr>
              <a:t>measure</a:t>
            </a:r>
            <a:r>
              <a:rPr kumimoji="0" lang="nl-NL" sz="1451" b="0" i="0" u="none" strike="noStrike" kern="1200" cap="none" spc="0" normalizeH="0" baseline="0" noProof="0" dirty="0">
                <a:ln>
                  <a:noFill/>
                </a:ln>
                <a:solidFill>
                  <a:prstClr val="black"/>
                </a:solidFill>
                <a:effectLst/>
                <a:uLnTx/>
                <a:uFillTx/>
                <a:latin typeface="Arial"/>
                <a:ea typeface="+mn-ea"/>
                <a:cs typeface="+mn-cs"/>
              </a:rPr>
              <a:t> of </a:t>
            </a:r>
            <a:r>
              <a:rPr kumimoji="0" lang="nl-NL" sz="1451" b="0" i="0" u="none" strike="noStrike" kern="1200" cap="none" spc="0" normalizeH="0" baseline="0" noProof="0" dirty="0" err="1">
                <a:ln>
                  <a:noFill/>
                </a:ln>
                <a:solidFill>
                  <a:prstClr val="black"/>
                </a:solidFill>
                <a:effectLst/>
                <a:uLnTx/>
                <a:uFillTx/>
                <a:latin typeface="Arial"/>
                <a:ea typeface="+mn-ea"/>
                <a:cs typeface="+mn-cs"/>
              </a:rPr>
              <a:t>amyloid</a:t>
            </a:r>
            <a:r>
              <a:rPr kumimoji="0" lang="nl-NL" sz="1451" b="0" i="0" u="none" strike="noStrike" kern="1200" cap="none" spc="0" normalizeH="0" baseline="0" noProof="0" dirty="0">
                <a:ln>
                  <a:noFill/>
                </a:ln>
                <a:solidFill>
                  <a:prstClr val="black"/>
                </a:solidFill>
                <a:effectLst/>
                <a:uLnTx/>
                <a:uFillTx/>
                <a:latin typeface="Arial"/>
                <a:ea typeface="+mn-ea"/>
                <a:cs typeface="+mn-cs"/>
              </a:rPr>
              <a:t> load</a:t>
            </a:r>
          </a:p>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nl-NL" sz="1451"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Rounded Rectangle 34"/>
          <p:cNvSpPr/>
          <p:nvPr/>
        </p:nvSpPr>
        <p:spPr>
          <a:xfrm>
            <a:off x="1461339" y="4395913"/>
            <a:ext cx="3808194" cy="1416882"/>
          </a:xfrm>
          <a:prstGeom prst="roundRect">
            <a:avLst/>
          </a:prstGeom>
          <a:solidFill>
            <a:schemeClr val="bg1">
              <a:alpha val="98824"/>
            </a:schemeClr>
          </a:solidFill>
          <a:ln>
            <a:solidFill>
              <a:srgbClr val="D0E6E8"/>
            </a:solidFill>
          </a:ln>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nl-NL" sz="1814" b="0" i="0" u="none" strike="noStrike" kern="1200" cap="none" spc="0" normalizeH="0" baseline="0" noProof="0" dirty="0" err="1">
                <a:ln>
                  <a:noFill/>
                </a:ln>
                <a:solidFill>
                  <a:prstClr val="black"/>
                </a:solidFill>
                <a:effectLst/>
                <a:uLnTx/>
                <a:uFillTx/>
                <a:latin typeface="Arial"/>
                <a:ea typeface="+mn-ea"/>
                <a:cs typeface="+mn-cs"/>
              </a:rPr>
              <a:t>Longitudinal</a:t>
            </a:r>
            <a:r>
              <a:rPr kumimoji="0" lang="nl-NL" sz="1814" b="0" i="0" u="none" strike="noStrike" kern="1200" cap="none" spc="0" normalizeH="0" baseline="0" noProof="0" dirty="0">
                <a:ln>
                  <a:noFill/>
                </a:ln>
                <a:solidFill>
                  <a:prstClr val="black"/>
                </a:solidFill>
                <a:effectLst/>
                <a:uLnTx/>
                <a:uFillTx/>
                <a:latin typeface="Arial"/>
                <a:ea typeface="+mn-ea"/>
                <a:cs typeface="+mn-cs"/>
              </a:rPr>
              <a:t> </a:t>
            </a:r>
            <a:r>
              <a:rPr kumimoji="0" lang="nl-NL" sz="1814" b="0" i="0" u="none" strike="noStrike" kern="1200" cap="none" spc="0" normalizeH="0" baseline="0" noProof="0" dirty="0" err="1">
                <a:ln>
                  <a:noFill/>
                </a:ln>
                <a:solidFill>
                  <a:prstClr val="black"/>
                </a:solidFill>
                <a:effectLst/>
                <a:uLnTx/>
                <a:uFillTx/>
                <a:latin typeface="Arial"/>
                <a:ea typeface="+mn-ea"/>
                <a:cs typeface="+mn-cs"/>
              </a:rPr>
              <a:t>measurements</a:t>
            </a:r>
            <a:endParaRPr kumimoji="0" lang="nl-NL" sz="1814"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nl-NL" sz="1451" b="0" i="0" u="none" strike="noStrike" kern="1200" cap="none" spc="0" normalizeH="0" baseline="0" noProof="0" dirty="0">
                <a:ln>
                  <a:noFill/>
                </a:ln>
                <a:solidFill>
                  <a:prstClr val="black"/>
                </a:solidFill>
                <a:effectLst/>
                <a:uLnTx/>
                <a:uFillTx/>
                <a:latin typeface="Arial"/>
                <a:ea typeface="+mn-ea"/>
                <a:cs typeface="+mn-cs"/>
              </a:rPr>
              <a:t>-Treatment response/ </a:t>
            </a:r>
            <a:r>
              <a:rPr kumimoji="0" lang="nl-NL" sz="1451" b="0" i="0" u="none" strike="noStrike" kern="1200" cap="none" spc="0" normalizeH="0" baseline="0" noProof="0" dirty="0" err="1">
                <a:ln>
                  <a:noFill/>
                </a:ln>
                <a:solidFill>
                  <a:prstClr val="black"/>
                </a:solidFill>
                <a:effectLst/>
                <a:uLnTx/>
                <a:uFillTx/>
                <a:latin typeface="Arial"/>
                <a:ea typeface="+mn-ea"/>
                <a:cs typeface="+mn-cs"/>
              </a:rPr>
              <a:t>disease</a:t>
            </a:r>
            <a:r>
              <a:rPr kumimoji="0" lang="nl-NL" sz="1451" b="0" i="0" u="none" strike="noStrike" kern="1200" cap="none" spc="0" normalizeH="0" baseline="0" noProof="0" dirty="0">
                <a:ln>
                  <a:noFill/>
                </a:ln>
                <a:solidFill>
                  <a:prstClr val="black"/>
                </a:solidFill>
                <a:effectLst/>
                <a:uLnTx/>
                <a:uFillTx/>
                <a:latin typeface="Arial"/>
                <a:ea typeface="+mn-ea"/>
                <a:cs typeface="+mn-cs"/>
              </a:rPr>
              <a:t> </a:t>
            </a:r>
            <a:r>
              <a:rPr kumimoji="0" lang="nl-NL" sz="1451" b="0" i="0" u="none" strike="noStrike" kern="1200" cap="none" spc="0" normalizeH="0" baseline="0" noProof="0" dirty="0" err="1">
                <a:ln>
                  <a:noFill/>
                </a:ln>
                <a:solidFill>
                  <a:prstClr val="black"/>
                </a:solidFill>
                <a:effectLst/>
                <a:uLnTx/>
                <a:uFillTx/>
                <a:latin typeface="Arial"/>
                <a:ea typeface="+mn-ea"/>
                <a:cs typeface="+mn-cs"/>
              </a:rPr>
              <a:t>progression</a:t>
            </a:r>
            <a:endParaRPr kumimoji="0" lang="nl-NL" sz="1451"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414589" rtl="0" eaLnBrk="1" fontAlgn="auto" latinLnBrk="0" hangingPunct="1">
              <a:lnSpc>
                <a:spcPct val="100000"/>
              </a:lnSpc>
              <a:spcBef>
                <a:spcPct val="20000"/>
              </a:spcBef>
              <a:spcAft>
                <a:spcPts val="0"/>
              </a:spcAft>
              <a:buClrTx/>
              <a:buSzTx/>
              <a:buFontTx/>
              <a:buNone/>
              <a:tabLst/>
              <a:defRPr/>
            </a:pPr>
            <a:r>
              <a:rPr kumimoji="0" lang="nl-NL" sz="1451" b="0" i="0" u="none" strike="noStrike" kern="1200" cap="none" spc="0" normalizeH="0" baseline="0" noProof="0" dirty="0">
                <a:ln>
                  <a:noFill/>
                </a:ln>
                <a:solidFill>
                  <a:prstClr val="black"/>
                </a:solidFill>
                <a:effectLst/>
                <a:uLnTx/>
                <a:uFillTx/>
                <a:latin typeface="Arial"/>
                <a:ea typeface="+mn-ea"/>
                <a:cs typeface="+mn-cs"/>
              </a:rPr>
              <a:t>- Direct </a:t>
            </a:r>
            <a:r>
              <a:rPr kumimoji="0" lang="nl-NL" sz="1451" b="0" i="0" u="none" strike="noStrike" kern="1200" cap="none" spc="0" normalizeH="0" baseline="0" noProof="0" dirty="0" err="1">
                <a:ln>
                  <a:noFill/>
                </a:ln>
                <a:solidFill>
                  <a:prstClr val="black"/>
                </a:solidFill>
                <a:effectLst/>
                <a:uLnTx/>
                <a:uFillTx/>
                <a:latin typeface="Arial"/>
                <a:ea typeface="+mn-ea"/>
                <a:cs typeface="+mn-cs"/>
              </a:rPr>
              <a:t>measure</a:t>
            </a:r>
            <a:r>
              <a:rPr kumimoji="0" lang="nl-NL" sz="1451" b="0" i="0" u="none" strike="noStrike" kern="1200" cap="none" spc="0" normalizeH="0" baseline="0" noProof="0" dirty="0">
                <a:ln>
                  <a:noFill/>
                </a:ln>
                <a:solidFill>
                  <a:prstClr val="black"/>
                </a:solidFill>
                <a:effectLst/>
                <a:uLnTx/>
                <a:uFillTx/>
                <a:latin typeface="Arial"/>
                <a:ea typeface="+mn-ea"/>
                <a:cs typeface="+mn-cs"/>
              </a:rPr>
              <a:t> of </a:t>
            </a:r>
            <a:r>
              <a:rPr kumimoji="0" lang="nl-NL" sz="1451" b="0" i="0" u="none" strike="noStrike" kern="1200" cap="none" spc="0" normalizeH="0" baseline="0" noProof="0" dirty="0" err="1">
                <a:ln>
                  <a:noFill/>
                </a:ln>
                <a:solidFill>
                  <a:prstClr val="black"/>
                </a:solidFill>
                <a:effectLst/>
                <a:uLnTx/>
                <a:uFillTx/>
                <a:latin typeface="Arial"/>
                <a:ea typeface="+mn-ea"/>
                <a:cs typeface="+mn-cs"/>
              </a:rPr>
              <a:t>amyloid</a:t>
            </a:r>
            <a:r>
              <a:rPr kumimoji="0" lang="nl-NL" sz="1451" b="0" i="0" u="none" strike="noStrike" kern="1200" cap="none" spc="0" normalizeH="0" baseline="0" noProof="0" dirty="0">
                <a:ln>
                  <a:noFill/>
                </a:ln>
                <a:solidFill>
                  <a:prstClr val="black"/>
                </a:solidFill>
                <a:effectLst/>
                <a:uLnTx/>
                <a:uFillTx/>
                <a:latin typeface="Arial"/>
                <a:ea typeface="+mn-ea"/>
                <a:cs typeface="+mn-cs"/>
              </a:rPr>
              <a:t> load</a:t>
            </a:r>
          </a:p>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nl-NL" sz="1451"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p:cNvSpPr txBox="1"/>
          <p:nvPr/>
        </p:nvSpPr>
        <p:spPr>
          <a:xfrm>
            <a:off x="9423081" y="2116531"/>
            <a:ext cx="578399" cy="259751"/>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err="1">
                <a:ln>
                  <a:noFill/>
                </a:ln>
                <a:solidFill>
                  <a:prstClr val="black"/>
                </a:solidFill>
                <a:effectLst/>
                <a:uLnTx/>
                <a:uFillTx/>
                <a:latin typeface="Arial"/>
                <a:ea typeface="+mn-ea"/>
                <a:cs typeface="+mn-cs"/>
              </a:rPr>
              <a:t>Static</a:t>
            </a:r>
            <a:endParaRPr kumimoji="0" lang="nl-NL" sz="1088"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p:cNvSpPr txBox="1"/>
          <p:nvPr/>
        </p:nvSpPr>
        <p:spPr>
          <a:xfrm>
            <a:off x="8120774" y="3963394"/>
            <a:ext cx="716005" cy="427168"/>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err="1">
                <a:ln>
                  <a:noFill/>
                </a:ln>
                <a:solidFill>
                  <a:prstClr val="black"/>
                </a:solidFill>
                <a:effectLst/>
                <a:uLnTx/>
                <a:uFillTx/>
                <a:latin typeface="Arial"/>
                <a:ea typeface="+mn-ea"/>
                <a:cs typeface="+mn-cs"/>
              </a:rPr>
              <a:t>Dynamic</a:t>
            </a:r>
            <a:endParaRPr kumimoji="0" lang="nl-NL" sz="1088" b="0" i="0" u="none" strike="noStrike" kern="1200" cap="none" spc="0" normalizeH="0" baseline="0" noProof="0" dirty="0">
              <a:ln>
                <a:noFill/>
              </a:ln>
              <a:solidFill>
                <a:prstClr val="black"/>
              </a:solidFill>
              <a:effectLst/>
              <a:uLnTx/>
              <a:uFillTx/>
              <a:latin typeface="Arial"/>
              <a:ea typeface="+mn-ea"/>
              <a:cs typeface="+mn-cs"/>
            </a:endParaRPr>
          </a:p>
        </p:txBody>
      </p:sp>
      <p:pic>
        <p:nvPicPr>
          <p:cNvPr id="41" name="Picture 40"/>
          <p:cNvPicPr>
            <a:picLocks noChangeAspect="1"/>
          </p:cNvPicPr>
          <p:nvPr/>
        </p:nvPicPr>
        <p:blipFill rotWithShape="1">
          <a:blip r:embed="rId4"/>
          <a:srcRect r="4615" b="740"/>
          <a:stretch/>
        </p:blipFill>
        <p:spPr>
          <a:xfrm>
            <a:off x="6955392" y="4232167"/>
            <a:ext cx="671989" cy="802823"/>
          </a:xfrm>
          <a:prstGeom prst="rect">
            <a:avLst/>
          </a:prstGeom>
        </p:spPr>
      </p:pic>
      <p:pic>
        <p:nvPicPr>
          <p:cNvPr id="42" name="Picture 41"/>
          <p:cNvPicPr>
            <a:picLocks noChangeAspect="1"/>
          </p:cNvPicPr>
          <p:nvPr/>
        </p:nvPicPr>
        <p:blipFill rotWithShape="1">
          <a:blip r:embed="rId5"/>
          <a:srcRect l="6142" r="6973"/>
          <a:stretch/>
        </p:blipFill>
        <p:spPr>
          <a:xfrm>
            <a:off x="7558323" y="4232166"/>
            <a:ext cx="673123" cy="800849"/>
          </a:xfrm>
          <a:prstGeom prst="rect">
            <a:avLst/>
          </a:prstGeom>
        </p:spPr>
      </p:pic>
      <p:pic>
        <p:nvPicPr>
          <p:cNvPr id="43" name="Picture 42"/>
          <p:cNvPicPr>
            <a:picLocks noChangeAspect="1"/>
          </p:cNvPicPr>
          <p:nvPr/>
        </p:nvPicPr>
        <p:blipFill rotWithShape="1">
          <a:blip r:embed="rId6"/>
          <a:srcRect l="5368" r="1"/>
          <a:stretch/>
        </p:blipFill>
        <p:spPr>
          <a:xfrm>
            <a:off x="8178051" y="4232167"/>
            <a:ext cx="636832" cy="800848"/>
          </a:xfrm>
          <a:prstGeom prst="rect">
            <a:avLst/>
          </a:prstGeom>
        </p:spPr>
      </p:pic>
      <p:pic>
        <p:nvPicPr>
          <p:cNvPr id="44" name="Picture 43"/>
          <p:cNvPicPr>
            <a:picLocks noChangeAspect="1"/>
          </p:cNvPicPr>
          <p:nvPr/>
        </p:nvPicPr>
        <p:blipFill rotWithShape="1">
          <a:blip r:embed="rId7"/>
          <a:srcRect l="5212" r="5187"/>
          <a:stretch/>
        </p:blipFill>
        <p:spPr>
          <a:xfrm>
            <a:off x="8814464" y="4231215"/>
            <a:ext cx="665844" cy="801800"/>
          </a:xfrm>
          <a:prstGeom prst="rect">
            <a:avLst/>
          </a:prstGeom>
        </p:spPr>
      </p:pic>
      <p:pic>
        <p:nvPicPr>
          <p:cNvPr id="45" name="Picture 44"/>
          <p:cNvPicPr>
            <a:picLocks noChangeAspect="1"/>
          </p:cNvPicPr>
          <p:nvPr/>
        </p:nvPicPr>
        <p:blipFill rotWithShape="1">
          <a:blip r:embed="rId8"/>
          <a:srcRect l="4495" r="3564"/>
          <a:stretch/>
        </p:blipFill>
        <p:spPr>
          <a:xfrm>
            <a:off x="9478450" y="4231215"/>
            <a:ext cx="668138" cy="803775"/>
          </a:xfrm>
          <a:prstGeom prst="rect">
            <a:avLst/>
          </a:prstGeom>
        </p:spPr>
      </p:pic>
      <p:sp>
        <p:nvSpPr>
          <p:cNvPr id="33" name="TextBox 32"/>
          <p:cNvSpPr txBox="1"/>
          <p:nvPr/>
        </p:nvSpPr>
        <p:spPr>
          <a:xfrm>
            <a:off x="7558322" y="3961420"/>
            <a:ext cx="1543179" cy="427168"/>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Coffee-break  protocol</a:t>
            </a:r>
          </a:p>
        </p:txBody>
      </p:sp>
      <p:sp>
        <p:nvSpPr>
          <p:cNvPr id="36" name="Left Brace 35"/>
          <p:cNvSpPr/>
          <p:nvPr/>
        </p:nvSpPr>
        <p:spPr>
          <a:xfrm rot="5400000">
            <a:off x="7273948" y="4687024"/>
            <a:ext cx="245273" cy="104763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nl-NL" sz="1814" b="0" i="0" u="none" strike="noStrike" kern="1200" cap="none" spc="0" normalizeH="0" baseline="0" noProof="0">
              <a:ln>
                <a:noFill/>
              </a:ln>
              <a:solidFill>
                <a:prstClr val="black"/>
              </a:solidFill>
              <a:effectLst/>
              <a:uLnTx/>
              <a:uFillTx/>
              <a:latin typeface="Arial"/>
              <a:ea typeface="+mn-ea"/>
              <a:cs typeface="+mn-cs"/>
            </a:endParaRPr>
          </a:p>
        </p:txBody>
      </p:sp>
      <p:sp>
        <p:nvSpPr>
          <p:cNvPr id="40" name="Left Brace 39"/>
          <p:cNvSpPr/>
          <p:nvPr/>
        </p:nvSpPr>
        <p:spPr>
          <a:xfrm rot="5400000">
            <a:off x="9741796" y="4903739"/>
            <a:ext cx="183716" cy="55264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nl-NL" sz="1814" b="0" i="0" u="none" strike="noStrike" kern="1200" cap="none" spc="0" normalizeH="0" baseline="0" noProof="0">
              <a:ln>
                <a:noFill/>
              </a:ln>
              <a:solidFill>
                <a:prstClr val="black"/>
              </a:solidFill>
              <a:effectLst/>
              <a:uLnTx/>
              <a:uFillTx/>
              <a:latin typeface="Arial"/>
              <a:ea typeface="+mn-ea"/>
              <a:cs typeface="+mn-cs"/>
            </a:endParaRPr>
          </a:p>
        </p:txBody>
      </p:sp>
      <p:sp>
        <p:nvSpPr>
          <p:cNvPr id="46" name="TextBox 45"/>
          <p:cNvSpPr txBox="1"/>
          <p:nvPr/>
        </p:nvSpPr>
        <p:spPr>
          <a:xfrm>
            <a:off x="9101501" y="5498810"/>
            <a:ext cx="657862" cy="259751"/>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90 min</a:t>
            </a:r>
          </a:p>
        </p:txBody>
      </p:sp>
      <p:sp>
        <p:nvSpPr>
          <p:cNvPr id="48" name="TextBox 47"/>
          <p:cNvSpPr txBox="1"/>
          <p:nvPr/>
        </p:nvSpPr>
        <p:spPr>
          <a:xfrm>
            <a:off x="7583510" y="5473297"/>
            <a:ext cx="578399" cy="259751"/>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x min</a:t>
            </a:r>
          </a:p>
        </p:txBody>
      </p:sp>
      <p:pic>
        <p:nvPicPr>
          <p:cNvPr id="49" name="Picture 48"/>
          <p:cNvPicPr>
            <a:picLocks noChangeAspect="1"/>
          </p:cNvPicPr>
          <p:nvPr/>
        </p:nvPicPr>
        <p:blipFill rotWithShape="1">
          <a:blip r:embed="rId8"/>
          <a:srcRect l="4495" r="3564"/>
          <a:stretch/>
        </p:blipFill>
        <p:spPr>
          <a:xfrm>
            <a:off x="9381391" y="2431154"/>
            <a:ext cx="668138" cy="803775"/>
          </a:xfrm>
          <a:prstGeom prst="rect">
            <a:avLst/>
          </a:prstGeom>
        </p:spPr>
      </p:pic>
    </p:spTree>
    <p:extLst>
      <p:ext uri="{BB962C8B-B14F-4D97-AF65-F5344CB8AC3E}">
        <p14:creationId xmlns:p14="http://schemas.microsoft.com/office/powerpoint/2010/main" val="52485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44"/>
                                        </p:tgtEl>
                                      </p:cBhvr>
                                    </p:animEffect>
                                    <p:set>
                                      <p:cBhvr>
                                        <p:cTn id="76" dur="1" fill="hold">
                                          <p:stCondLst>
                                            <p:cond delay="499"/>
                                          </p:stCondLst>
                                        </p:cTn>
                                        <p:tgtEl>
                                          <p:spTgt spid="4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9"/>
                                        </p:tgtEl>
                                      </p:cBhvr>
                                    </p:animEffect>
                                    <p:set>
                                      <p:cBhvr>
                                        <p:cTn id="79" dur="1" fill="hold">
                                          <p:stCondLst>
                                            <p:cond delay="499"/>
                                          </p:stCondLst>
                                        </p:cTn>
                                        <p:tgtEl>
                                          <p:spTgt spid="39"/>
                                        </p:tgtEl>
                                        <p:attrNameLst>
                                          <p:attrName>style.visibility</p:attrName>
                                        </p:attrNameLst>
                                      </p:cBhvr>
                                      <p:to>
                                        <p:strVal val="hidden"/>
                                      </p:to>
                                    </p:set>
                                  </p:childTnLst>
                                </p:cTn>
                              </p:par>
                            </p:childTnLst>
                          </p:cTn>
                        </p:par>
                        <p:par>
                          <p:cTn id="80" fill="hold">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par>
                          <p:cTn id="83" fill="hold">
                            <p:stCondLst>
                              <p:cond delay="500"/>
                            </p:stCondLst>
                            <p:childTnLst>
                              <p:par>
                                <p:cTn id="84" presetID="1" presetClass="entr" presetSubtype="0" fill="hold" grpId="0" nodeType="afterEffect">
                                  <p:stCondLst>
                                    <p:cond delay="0"/>
                                  </p:stCondLst>
                                  <p:childTnLst>
                                    <p:set>
                                      <p:cBhvr>
                                        <p:cTn id="85" dur="1" fill="hold">
                                          <p:stCondLst>
                                            <p:cond delay="0"/>
                                          </p:stCondLst>
                                        </p:cTn>
                                        <p:tgtEl>
                                          <p:spTgt spid="40"/>
                                        </p:tgtEl>
                                        <p:attrNameLst>
                                          <p:attrName>style.visibility</p:attrName>
                                        </p:attrNameLst>
                                      </p:cBhvr>
                                      <p:to>
                                        <p:strVal val="visible"/>
                                      </p:to>
                                    </p:set>
                                  </p:childTnLst>
                                </p:cTn>
                              </p:par>
                            </p:childTnLst>
                          </p:cTn>
                        </p:par>
                        <p:par>
                          <p:cTn id="86" fill="hold">
                            <p:stCondLst>
                              <p:cond delay="500"/>
                            </p:stCondLst>
                            <p:childTnLst>
                              <p:par>
                                <p:cTn id="87" presetID="1" presetClass="entr" presetSubtype="0"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3" grpId="1" animBg="1"/>
      <p:bldP spid="18" grpId="0"/>
      <p:bldP spid="19" grpId="0"/>
      <p:bldP spid="20" grpId="0"/>
      <p:bldP spid="28" grpId="0"/>
      <p:bldP spid="29" grpId="0"/>
      <p:bldP spid="31" grpId="0" animBg="1"/>
      <p:bldP spid="32" grpId="0" animBg="1"/>
      <p:bldP spid="38" grpId="0"/>
      <p:bldP spid="39" grpId="0"/>
      <p:bldP spid="39" grpId="1"/>
      <p:bldP spid="33" grpId="0"/>
      <p:bldP spid="33" grpId="1"/>
      <p:bldP spid="36" grpId="0" animBg="1"/>
      <p:bldP spid="40" grpId="0" animBg="1"/>
      <p:bldP spid="46"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50058" y="473628"/>
            <a:ext cx="8512039" cy="423193"/>
          </a:xfrm>
        </p:spPr>
        <p:txBody>
          <a:bodyPr/>
          <a:lstStyle/>
          <a:p>
            <a:r>
              <a:rPr lang="it-IT" dirty="0"/>
              <a:t>Data &amp; Methods </a:t>
            </a:r>
            <a:endParaRPr lang="en-GB" dirty="0"/>
          </a:p>
        </p:txBody>
      </p:sp>
      <p:sp>
        <p:nvSpPr>
          <p:cNvPr id="8" name="Rechthoek: afgeronde hoeken 7">
            <a:extLst>
              <a:ext uri="{FF2B5EF4-FFF2-40B4-BE49-F238E27FC236}">
                <a16:creationId xmlns:a16="http://schemas.microsoft.com/office/drawing/2014/main" id="{A42EE8F4-C65C-4808-AC51-B1E72EF34A00}"/>
              </a:ext>
            </a:extLst>
          </p:cNvPr>
          <p:cNvSpPr/>
          <p:nvPr/>
        </p:nvSpPr>
        <p:spPr>
          <a:xfrm>
            <a:off x="1443961" y="1139237"/>
            <a:ext cx="2507432" cy="935789"/>
          </a:xfrm>
          <a:prstGeom prst="roundRect">
            <a:avLst/>
          </a:prstGeom>
          <a:ln>
            <a:solidFill>
              <a:schemeClr val="bg2"/>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it-IT" sz="1632" b="0" i="0" u="none" strike="noStrike" kern="1200" cap="none" spc="0" normalizeH="0" baseline="0" noProof="0" dirty="0">
                <a:ln>
                  <a:noFill/>
                </a:ln>
                <a:solidFill>
                  <a:prstClr val="black"/>
                </a:solidFill>
                <a:effectLst/>
                <a:uLnTx/>
                <a:uFillTx/>
                <a:latin typeface="Arial"/>
                <a:ea typeface="+mn-ea"/>
                <a:cs typeface="Arial"/>
              </a:rPr>
              <a:t>Clinical data: AD &amp; control subjects for both amyloid PET tracers</a:t>
            </a:r>
          </a:p>
        </p:txBody>
      </p:sp>
      <p:sp>
        <p:nvSpPr>
          <p:cNvPr id="9" name="Rechthoek: afgeronde hoeken 8">
            <a:extLst>
              <a:ext uri="{FF2B5EF4-FFF2-40B4-BE49-F238E27FC236}">
                <a16:creationId xmlns:a16="http://schemas.microsoft.com/office/drawing/2014/main" id="{7EDC0B02-380C-4E96-AB76-DF9C4BBF3F90}"/>
              </a:ext>
            </a:extLst>
          </p:cNvPr>
          <p:cNvSpPr/>
          <p:nvPr/>
        </p:nvSpPr>
        <p:spPr>
          <a:xfrm>
            <a:off x="5272899" y="1171076"/>
            <a:ext cx="1869070" cy="1213666"/>
          </a:xfrm>
          <a:prstGeom prst="roundRect">
            <a:avLst/>
          </a:prstGeom>
          <a:ln>
            <a:solidFill>
              <a:schemeClr val="bg2"/>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it-IT" sz="1632" b="0" i="0" u="none" strike="noStrike" kern="1200" cap="none" spc="0" normalizeH="0" baseline="0" noProof="0" dirty="0">
                <a:ln>
                  <a:noFill/>
                </a:ln>
                <a:solidFill>
                  <a:prstClr val="black"/>
                </a:solidFill>
                <a:effectLst/>
                <a:uLnTx/>
                <a:uFillTx/>
                <a:latin typeface="Arial"/>
                <a:ea typeface="+mn-ea"/>
                <a:cs typeface="Arial"/>
              </a:rPr>
              <a:t>Tracer kinetics simulated based upon clinical data</a:t>
            </a:r>
          </a:p>
        </p:txBody>
      </p:sp>
      <p:sp>
        <p:nvSpPr>
          <p:cNvPr id="12" name="Rechthoek: afgeronde hoeken 11">
            <a:extLst>
              <a:ext uri="{FF2B5EF4-FFF2-40B4-BE49-F238E27FC236}">
                <a16:creationId xmlns:a16="http://schemas.microsoft.com/office/drawing/2014/main" id="{4EB8AB16-E549-41A1-A047-E894A5E8E833}"/>
              </a:ext>
            </a:extLst>
          </p:cNvPr>
          <p:cNvSpPr/>
          <p:nvPr/>
        </p:nvSpPr>
        <p:spPr>
          <a:xfrm>
            <a:off x="1500704" y="5201499"/>
            <a:ext cx="2758111" cy="657911"/>
          </a:xfrm>
          <a:prstGeom prst="roundRect">
            <a:avLst/>
          </a:prstGeom>
          <a:ln>
            <a:solidFill>
              <a:schemeClr val="bg2"/>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it-IT" sz="1632" b="0" i="0" u="none" strike="noStrike" kern="1200" cap="none" spc="0" normalizeH="0" baseline="0" noProof="0" dirty="0">
                <a:ln>
                  <a:noFill/>
                </a:ln>
                <a:solidFill>
                  <a:prstClr val="black"/>
                </a:solidFill>
                <a:effectLst/>
                <a:uLnTx/>
                <a:uFillTx/>
                <a:latin typeface="Arial"/>
                <a:ea typeface="+mn-ea"/>
                <a:cs typeface="+mn-cs"/>
              </a:rPr>
              <a:t>Assessment of the bias in amyloid load quantification</a:t>
            </a:r>
          </a:p>
        </p:txBody>
      </p:sp>
      <p:sp>
        <p:nvSpPr>
          <p:cNvPr id="23" name="Rechthoek: afgeronde hoeken 22">
            <a:extLst>
              <a:ext uri="{FF2B5EF4-FFF2-40B4-BE49-F238E27FC236}">
                <a16:creationId xmlns:a16="http://schemas.microsoft.com/office/drawing/2014/main" id="{EC1BDF9A-6A26-4CFB-8602-C9E3F697FEBB}"/>
              </a:ext>
            </a:extLst>
          </p:cNvPr>
          <p:cNvSpPr/>
          <p:nvPr/>
        </p:nvSpPr>
        <p:spPr>
          <a:xfrm>
            <a:off x="8701563" y="1171076"/>
            <a:ext cx="2010805" cy="935789"/>
          </a:xfrm>
          <a:prstGeom prst="roundRect">
            <a:avLst/>
          </a:prstGeom>
          <a:ln>
            <a:solidFill>
              <a:schemeClr val="bg2"/>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it-IT" sz="1632" b="0" i="0" u="none" strike="noStrike" kern="1200" cap="none" spc="0" normalizeH="0" baseline="0" noProof="0" dirty="0">
                <a:ln>
                  <a:noFill/>
                </a:ln>
                <a:solidFill>
                  <a:prstClr val="black"/>
                </a:solidFill>
                <a:effectLst/>
                <a:uLnTx/>
                <a:uFillTx/>
                <a:latin typeface="Arial"/>
                <a:ea typeface="+mn-ea"/>
                <a:cs typeface="Arial"/>
              </a:rPr>
              <a:t>Simulated data covered the whole disease spectrum</a:t>
            </a:r>
          </a:p>
        </p:txBody>
      </p:sp>
      <p:sp>
        <p:nvSpPr>
          <p:cNvPr id="24" name="Rechthoek: afgeronde hoeken 23">
            <a:extLst>
              <a:ext uri="{FF2B5EF4-FFF2-40B4-BE49-F238E27FC236}">
                <a16:creationId xmlns:a16="http://schemas.microsoft.com/office/drawing/2014/main" id="{CBDB1034-3DDC-4E61-B6CD-8D0193FC014B}"/>
              </a:ext>
            </a:extLst>
          </p:cNvPr>
          <p:cNvSpPr/>
          <p:nvPr/>
        </p:nvSpPr>
        <p:spPr>
          <a:xfrm>
            <a:off x="8484548" y="5201938"/>
            <a:ext cx="2073884" cy="657911"/>
          </a:xfrm>
          <a:prstGeom prst="roundRect">
            <a:avLst/>
          </a:prstGeom>
          <a:ln>
            <a:solidFill>
              <a:schemeClr val="bg2"/>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it-IT" sz="1632" b="0" i="0" u="none" strike="noStrike" kern="1200" cap="none" spc="0" normalizeH="0" baseline="0" noProof="0" dirty="0">
                <a:ln>
                  <a:noFill/>
                </a:ln>
                <a:solidFill>
                  <a:prstClr val="black"/>
                </a:solidFill>
                <a:effectLst/>
                <a:uLnTx/>
                <a:uFillTx/>
                <a:latin typeface="Arial"/>
                <a:ea typeface="+mn-ea"/>
                <a:cs typeface="Arial"/>
              </a:rPr>
              <a:t>Represented various noise levels</a:t>
            </a:r>
          </a:p>
        </p:txBody>
      </p:sp>
      <p:sp>
        <p:nvSpPr>
          <p:cNvPr id="25" name="Rechthoek: afgeronde hoeken 24">
            <a:extLst>
              <a:ext uri="{FF2B5EF4-FFF2-40B4-BE49-F238E27FC236}">
                <a16:creationId xmlns:a16="http://schemas.microsoft.com/office/drawing/2014/main" id="{7F07A31D-74C1-4448-9224-13018D7B18FA}"/>
              </a:ext>
            </a:extLst>
          </p:cNvPr>
          <p:cNvSpPr/>
          <p:nvPr/>
        </p:nvSpPr>
        <p:spPr>
          <a:xfrm>
            <a:off x="5199548" y="5209366"/>
            <a:ext cx="2344266" cy="657911"/>
          </a:xfrm>
          <a:prstGeom prst="roundRect">
            <a:avLst/>
          </a:prstGeom>
          <a:ln>
            <a:solidFill>
              <a:schemeClr val="bg2"/>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it-IT" sz="1632" b="0" i="0" u="none" strike="noStrike" kern="1200" cap="none" spc="0" normalizeH="0" baseline="0" noProof="0" dirty="0">
                <a:ln>
                  <a:noFill/>
                </a:ln>
                <a:solidFill>
                  <a:prstClr val="black"/>
                </a:solidFill>
                <a:effectLst/>
                <a:uLnTx/>
                <a:uFillTx/>
                <a:latin typeface="Arial"/>
                <a:ea typeface="+mn-ea"/>
                <a:cs typeface="Arial"/>
              </a:rPr>
              <a:t>Different scanning protocols were deleted</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4669" y="2192877"/>
            <a:ext cx="3682662" cy="2472246"/>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4669" y="2192877"/>
            <a:ext cx="3682662" cy="2472246"/>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4669" y="2192877"/>
            <a:ext cx="3682662" cy="2472246"/>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4669" y="2192877"/>
            <a:ext cx="3682662" cy="2472246"/>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4669" y="2192877"/>
            <a:ext cx="3682662" cy="2472246"/>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4669" y="2192877"/>
            <a:ext cx="3682662" cy="2472246"/>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4669" y="2192877"/>
            <a:ext cx="3682662" cy="2472246"/>
          </a:xfrm>
          <a:prstGeom prst="rect">
            <a:avLst/>
          </a:prstGeom>
        </p:spPr>
      </p:pic>
      <p:sp>
        <p:nvSpPr>
          <p:cNvPr id="36" name="Oval 35"/>
          <p:cNvSpPr/>
          <p:nvPr/>
        </p:nvSpPr>
        <p:spPr>
          <a:xfrm>
            <a:off x="5998702" y="3177498"/>
            <a:ext cx="387983" cy="984473"/>
          </a:xfrm>
          <a:prstGeom prst="ellipse">
            <a:avLst/>
          </a:prstGeom>
          <a:solidFill>
            <a:schemeClr val="bg1"/>
          </a:solidFill>
          <a:ln>
            <a:solidFill>
              <a:schemeClr val="bg1"/>
            </a:solidFill>
          </a:ln>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nl-NL" sz="3264" b="0" i="0" u="none" strike="noStrike" kern="1200" cap="none" spc="0" normalizeH="0" baseline="0" noProof="0">
              <a:ln>
                <a:noFill/>
              </a:ln>
              <a:solidFill>
                <a:prstClr val="black"/>
              </a:solidFill>
              <a:effectLst/>
              <a:uLnTx/>
              <a:uFillTx/>
              <a:latin typeface="Arial"/>
              <a:ea typeface="+mn-ea"/>
              <a:cs typeface="+mn-cs"/>
            </a:endParaRPr>
          </a:p>
        </p:txBody>
      </p:sp>
      <p:sp>
        <p:nvSpPr>
          <p:cNvPr id="37" name="Oval 36"/>
          <p:cNvSpPr/>
          <p:nvPr/>
        </p:nvSpPr>
        <p:spPr>
          <a:xfrm>
            <a:off x="5969508" y="3260823"/>
            <a:ext cx="834352" cy="984473"/>
          </a:xfrm>
          <a:prstGeom prst="ellipse">
            <a:avLst/>
          </a:prstGeom>
          <a:solidFill>
            <a:schemeClr val="bg1"/>
          </a:solidFill>
          <a:ln>
            <a:solidFill>
              <a:schemeClr val="bg1"/>
            </a:solidFill>
          </a:ln>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nl-NL" sz="3264" b="0" i="0" u="none" strike="noStrike" kern="1200" cap="none" spc="0" normalizeH="0" baseline="0" noProof="0">
              <a:ln>
                <a:noFill/>
              </a:ln>
              <a:solidFill>
                <a:prstClr val="black"/>
              </a:solidFill>
              <a:effectLst/>
              <a:uLnTx/>
              <a:uFillTx/>
              <a:latin typeface="Arial"/>
              <a:ea typeface="+mn-ea"/>
              <a:cs typeface="+mn-cs"/>
            </a:endParaRPr>
          </a:p>
        </p:txBody>
      </p:sp>
      <p:sp>
        <p:nvSpPr>
          <p:cNvPr id="38" name="Oval 37"/>
          <p:cNvSpPr/>
          <p:nvPr/>
        </p:nvSpPr>
        <p:spPr>
          <a:xfrm>
            <a:off x="5326933" y="2951960"/>
            <a:ext cx="1485795" cy="984473"/>
          </a:xfrm>
          <a:prstGeom prst="ellipse">
            <a:avLst/>
          </a:prstGeom>
          <a:solidFill>
            <a:schemeClr val="bg1"/>
          </a:solidFill>
          <a:ln>
            <a:solidFill>
              <a:schemeClr val="bg1"/>
            </a:solidFill>
          </a:ln>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nl-NL" sz="3264" b="0" i="0" u="none" strike="noStrike" kern="1200" cap="none" spc="0" normalizeH="0" baseline="0" noProof="0">
              <a:ln>
                <a:noFill/>
              </a:ln>
              <a:solidFill>
                <a:prstClr val="black"/>
              </a:solidFill>
              <a:effectLst/>
              <a:uLnTx/>
              <a:uFillTx/>
              <a:latin typeface="Arial"/>
              <a:ea typeface="+mn-ea"/>
              <a:cs typeface="+mn-cs"/>
            </a:endParaRPr>
          </a:p>
        </p:txBody>
      </p:sp>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8815" y="2192877"/>
            <a:ext cx="3674370" cy="2472246"/>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8815" y="2192877"/>
            <a:ext cx="3674370" cy="2472246"/>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4669" y="2192877"/>
            <a:ext cx="3682662" cy="2472246"/>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4669" y="2192877"/>
            <a:ext cx="3682662" cy="2472246"/>
          </a:xfrm>
          <a:prstGeom prst="rect">
            <a:avLst/>
          </a:prstGeom>
        </p:spPr>
      </p:pic>
      <p:sp>
        <p:nvSpPr>
          <p:cNvPr id="47" name="Oval 46"/>
          <p:cNvSpPr/>
          <p:nvPr/>
        </p:nvSpPr>
        <p:spPr>
          <a:xfrm>
            <a:off x="5740652" y="2966102"/>
            <a:ext cx="659352" cy="984473"/>
          </a:xfrm>
          <a:prstGeom prst="ellipse">
            <a:avLst/>
          </a:prstGeom>
          <a:solidFill>
            <a:schemeClr val="bg1"/>
          </a:solidFill>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nl-NL" sz="3264"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933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2"/>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34"/>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36"/>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37"/>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8"/>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5"/>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39"/>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45"/>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23" grpId="0" animBg="1"/>
      <p:bldP spid="24" grpId="0" animBg="1"/>
      <p:bldP spid="25" grpId="0" animBg="1"/>
      <p:bldP spid="36" grpId="0" animBg="1"/>
      <p:bldP spid="36" grpId="1" animBg="1"/>
      <p:bldP spid="37" grpId="0" animBg="1"/>
      <p:bldP spid="37" grpId="1" animBg="1"/>
      <p:bldP spid="38" grpId="0" animBg="1"/>
      <p:bldP spid="38" grpId="1"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241" y="1380042"/>
            <a:ext cx="8868070" cy="282129"/>
          </a:xfrm>
        </p:spPr>
        <p:txBody>
          <a:bodyPr/>
          <a:lstStyle/>
          <a:p>
            <a:r>
              <a:rPr lang="en-GB" dirty="0"/>
              <a:t>Optimal </a:t>
            </a:r>
            <a:r>
              <a:rPr lang="en-GB" u="sng" dirty="0"/>
              <a:t>coffee-break scanning protocol: 0-30 minutes &amp; 90-110 </a:t>
            </a:r>
            <a:r>
              <a:rPr lang="en-GB" u="sng" dirty="0" smtClean="0"/>
              <a:t>minutes</a:t>
            </a:r>
            <a:endParaRPr lang="en-GB" dirty="0"/>
          </a:p>
        </p:txBody>
      </p:sp>
      <p:sp>
        <p:nvSpPr>
          <p:cNvPr id="4" name="Title 3"/>
          <p:cNvSpPr>
            <a:spLocks noGrp="1"/>
          </p:cNvSpPr>
          <p:nvPr>
            <p:ph type="ctrTitle"/>
          </p:nvPr>
        </p:nvSpPr>
        <p:spPr>
          <a:xfrm>
            <a:off x="1850058" y="473628"/>
            <a:ext cx="8512039" cy="423193"/>
          </a:xfrm>
        </p:spPr>
        <p:txBody>
          <a:bodyPr/>
          <a:lstStyle/>
          <a:p>
            <a:r>
              <a:rPr lang="it-IT" dirty="0"/>
              <a:t>Conclusion</a:t>
            </a:r>
            <a:endParaRPr lang="en-GB" dirty="0"/>
          </a:p>
        </p:txBody>
      </p:sp>
      <p:pic>
        <p:nvPicPr>
          <p:cNvPr id="33"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472542" y="3067245"/>
            <a:ext cx="571645" cy="559052"/>
          </a:xfrm>
          <a:prstGeom prst="rect">
            <a:avLst/>
          </a:prstGeom>
        </p:spPr>
      </p:pic>
      <p:sp>
        <p:nvSpPr>
          <p:cNvPr id="19" name="TextBox 18"/>
          <p:cNvSpPr txBox="1"/>
          <p:nvPr/>
        </p:nvSpPr>
        <p:spPr>
          <a:xfrm>
            <a:off x="2847001" y="3848597"/>
            <a:ext cx="813033" cy="259751"/>
          </a:xfrm>
          <a:prstGeom prst="rect">
            <a:avLst/>
          </a:prstGeom>
          <a:noFill/>
          <a:ln>
            <a:noFill/>
          </a:ln>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0 min</a:t>
            </a:r>
          </a:p>
        </p:txBody>
      </p:sp>
      <p:cxnSp>
        <p:nvCxnSpPr>
          <p:cNvPr id="20" name="Straight Connector 19"/>
          <p:cNvCxnSpPr>
            <a:cxnSpLocks/>
          </p:cNvCxnSpPr>
          <p:nvPr/>
        </p:nvCxnSpPr>
        <p:spPr>
          <a:xfrm>
            <a:off x="3073569" y="3705425"/>
            <a:ext cx="0" cy="155398"/>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734200" y="3829040"/>
            <a:ext cx="954425" cy="259751"/>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110 min</a:t>
            </a:r>
          </a:p>
        </p:txBody>
      </p:sp>
      <p:pic>
        <p:nvPicPr>
          <p:cNvPr id="22" name="Picture 21"/>
          <p:cNvPicPr>
            <a:picLocks noChangeAspect="1"/>
          </p:cNvPicPr>
          <p:nvPr/>
        </p:nvPicPr>
        <p:blipFill rotWithShape="1">
          <a:blip r:embed="rId4"/>
          <a:srcRect r="4615" b="740"/>
          <a:stretch/>
        </p:blipFill>
        <p:spPr>
          <a:xfrm>
            <a:off x="2889667" y="2266628"/>
            <a:ext cx="804182" cy="956011"/>
          </a:xfrm>
          <a:prstGeom prst="rect">
            <a:avLst/>
          </a:prstGeom>
        </p:spPr>
      </p:pic>
      <p:pic>
        <p:nvPicPr>
          <p:cNvPr id="23" name="Picture 22"/>
          <p:cNvPicPr>
            <a:picLocks noChangeAspect="1"/>
          </p:cNvPicPr>
          <p:nvPr/>
        </p:nvPicPr>
        <p:blipFill rotWithShape="1">
          <a:blip r:embed="rId5"/>
          <a:srcRect l="6142" r="6973"/>
          <a:stretch/>
        </p:blipFill>
        <p:spPr>
          <a:xfrm>
            <a:off x="3360437" y="2266590"/>
            <a:ext cx="805539" cy="958391"/>
          </a:xfrm>
          <a:prstGeom prst="rect">
            <a:avLst/>
          </a:prstGeom>
        </p:spPr>
      </p:pic>
      <p:pic>
        <p:nvPicPr>
          <p:cNvPr id="24" name="Picture 23"/>
          <p:cNvPicPr>
            <a:picLocks noChangeAspect="1"/>
          </p:cNvPicPr>
          <p:nvPr/>
        </p:nvPicPr>
        <p:blipFill rotWithShape="1">
          <a:blip r:embed="rId6"/>
          <a:srcRect l="5368" r="1"/>
          <a:stretch/>
        </p:blipFill>
        <p:spPr>
          <a:xfrm>
            <a:off x="4001472" y="2266591"/>
            <a:ext cx="762109" cy="958390"/>
          </a:xfrm>
          <a:prstGeom prst="rect">
            <a:avLst/>
          </a:prstGeom>
        </p:spPr>
      </p:pic>
      <p:pic>
        <p:nvPicPr>
          <p:cNvPr id="25" name="Picture 24"/>
          <p:cNvPicPr>
            <a:picLocks noChangeAspect="1"/>
          </p:cNvPicPr>
          <p:nvPr/>
        </p:nvPicPr>
        <p:blipFill rotWithShape="1">
          <a:blip r:embed="rId7"/>
          <a:srcRect l="4495" r="3564"/>
          <a:stretch/>
        </p:blipFill>
        <p:spPr>
          <a:xfrm>
            <a:off x="7387227" y="2277998"/>
            <a:ext cx="799574" cy="961892"/>
          </a:xfrm>
          <a:prstGeom prst="rect">
            <a:avLst/>
          </a:prstGeom>
        </p:spPr>
      </p:pic>
      <p:sp>
        <p:nvSpPr>
          <p:cNvPr id="37" name="Left Brace 36"/>
          <p:cNvSpPr/>
          <p:nvPr/>
        </p:nvSpPr>
        <p:spPr>
          <a:xfrm rot="5400000">
            <a:off x="3612289" y="2775404"/>
            <a:ext cx="363204" cy="138845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nl-NL" sz="1814" b="0" i="0" u="none" strike="noStrike" kern="1200" cap="none" spc="0" normalizeH="0" baseline="0" noProof="0">
              <a:ln>
                <a:noFill/>
              </a:ln>
              <a:solidFill>
                <a:prstClr val="black"/>
              </a:solidFill>
              <a:effectLst/>
              <a:uLnTx/>
              <a:uFillTx/>
              <a:latin typeface="Arial"/>
              <a:ea typeface="+mn-ea"/>
              <a:cs typeface="+mn-cs"/>
            </a:endParaRPr>
          </a:p>
        </p:txBody>
      </p:sp>
      <p:sp>
        <p:nvSpPr>
          <p:cNvPr id="38" name="Left Brace 37"/>
          <p:cNvSpPr/>
          <p:nvPr/>
        </p:nvSpPr>
        <p:spPr>
          <a:xfrm rot="5400000">
            <a:off x="7620120" y="3030525"/>
            <a:ext cx="333788" cy="84879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nl-NL" sz="1814" b="0" i="0" u="none" strike="noStrike" kern="1200" cap="none" spc="0" normalizeH="0" baseline="0" noProof="0">
              <a:ln>
                <a:noFill/>
              </a:ln>
              <a:solidFill>
                <a:prstClr val="black"/>
              </a:solidFill>
              <a:effectLst/>
              <a:uLnTx/>
              <a:uFillTx/>
              <a:latin typeface="Arial"/>
              <a:ea typeface="+mn-ea"/>
              <a:cs typeface="+mn-cs"/>
            </a:endParaRPr>
          </a:p>
        </p:txBody>
      </p:sp>
      <p:sp>
        <p:nvSpPr>
          <p:cNvPr id="39" name="TextBox 38"/>
          <p:cNvSpPr txBox="1"/>
          <p:nvPr/>
        </p:nvSpPr>
        <p:spPr>
          <a:xfrm>
            <a:off x="6843704" y="3803959"/>
            <a:ext cx="813012" cy="259751"/>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90 min</a:t>
            </a:r>
          </a:p>
        </p:txBody>
      </p:sp>
      <p:sp>
        <p:nvSpPr>
          <p:cNvPr id="40" name="TextBox 39"/>
          <p:cNvSpPr txBox="1"/>
          <p:nvPr/>
        </p:nvSpPr>
        <p:spPr>
          <a:xfrm>
            <a:off x="4026223" y="3844102"/>
            <a:ext cx="800745" cy="259751"/>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30 min</a:t>
            </a:r>
          </a:p>
        </p:txBody>
      </p:sp>
      <p:cxnSp>
        <p:nvCxnSpPr>
          <p:cNvPr id="42" name="Straight Connector 41"/>
          <p:cNvCxnSpPr>
            <a:cxnSpLocks/>
          </p:cNvCxnSpPr>
          <p:nvPr/>
        </p:nvCxnSpPr>
        <p:spPr>
          <a:xfrm flipV="1">
            <a:off x="3072873" y="3685076"/>
            <a:ext cx="5173090" cy="22603"/>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cxnSpLocks/>
          </p:cNvCxnSpPr>
          <p:nvPr/>
        </p:nvCxnSpPr>
        <p:spPr>
          <a:xfrm>
            <a:off x="4488118" y="3699525"/>
            <a:ext cx="0" cy="15539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a:cxnSpLocks/>
          </p:cNvCxnSpPr>
          <p:nvPr/>
        </p:nvCxnSpPr>
        <p:spPr>
          <a:xfrm>
            <a:off x="8237487" y="3685076"/>
            <a:ext cx="0" cy="15539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cxnSpLocks/>
          </p:cNvCxnSpPr>
          <p:nvPr/>
        </p:nvCxnSpPr>
        <p:spPr>
          <a:xfrm>
            <a:off x="7362616" y="3680820"/>
            <a:ext cx="0" cy="155398"/>
          </a:xfrm>
          <a:prstGeom prst="line">
            <a:avLst/>
          </a:prstGeom>
        </p:spPr>
        <p:style>
          <a:lnRef idx="2">
            <a:schemeClr val="accent1"/>
          </a:lnRef>
          <a:fillRef idx="0">
            <a:schemeClr val="accent1"/>
          </a:fillRef>
          <a:effectRef idx="1">
            <a:schemeClr val="accent1"/>
          </a:effectRef>
          <a:fontRef idx="minor">
            <a:schemeClr val="tx1"/>
          </a:fontRef>
        </p:style>
      </p:cxnSp>
      <p:sp>
        <p:nvSpPr>
          <p:cNvPr id="31" name="Left Brace 36">
            <a:extLst>
              <a:ext uri="{FF2B5EF4-FFF2-40B4-BE49-F238E27FC236}">
                <a16:creationId xmlns:a16="http://schemas.microsoft.com/office/drawing/2014/main" id="{2FFC96FD-021E-4FEB-82FE-DDDC6B757414}"/>
              </a:ext>
            </a:extLst>
          </p:cNvPr>
          <p:cNvSpPr/>
          <p:nvPr/>
        </p:nvSpPr>
        <p:spPr>
          <a:xfrm rot="16200000">
            <a:off x="5753821" y="3245893"/>
            <a:ext cx="363204" cy="138845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nl-NL" sz="1814" b="0" i="0" u="none" strike="noStrike" kern="1200" cap="none" spc="0" normalizeH="0" baseline="0" noProof="0">
              <a:ln>
                <a:noFill/>
              </a:ln>
              <a:solidFill>
                <a:prstClr val="black"/>
              </a:solidFill>
              <a:effectLst/>
              <a:uLnTx/>
              <a:uFillTx/>
              <a:latin typeface="Arial"/>
              <a:ea typeface="+mn-ea"/>
              <a:cs typeface="+mn-cs"/>
            </a:endParaRPr>
          </a:p>
        </p:txBody>
      </p:sp>
      <p:cxnSp>
        <p:nvCxnSpPr>
          <p:cNvPr id="36" name="Straight Connector 45">
            <a:extLst>
              <a:ext uri="{FF2B5EF4-FFF2-40B4-BE49-F238E27FC236}">
                <a16:creationId xmlns:a16="http://schemas.microsoft.com/office/drawing/2014/main" id="{89316EB7-892E-4EA5-9AE6-6DF16633B1CC}"/>
              </a:ext>
            </a:extLst>
          </p:cNvPr>
          <p:cNvCxnSpPr>
            <a:cxnSpLocks/>
          </p:cNvCxnSpPr>
          <p:nvPr/>
        </p:nvCxnSpPr>
        <p:spPr>
          <a:xfrm>
            <a:off x="5239561" y="3518142"/>
            <a:ext cx="0" cy="15539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5">
            <a:extLst>
              <a:ext uri="{FF2B5EF4-FFF2-40B4-BE49-F238E27FC236}">
                <a16:creationId xmlns:a16="http://schemas.microsoft.com/office/drawing/2014/main" id="{F50499AF-F1C9-4F5A-9EAC-8BD89B9D8935}"/>
              </a:ext>
            </a:extLst>
          </p:cNvPr>
          <p:cNvCxnSpPr>
            <a:cxnSpLocks/>
          </p:cNvCxnSpPr>
          <p:nvPr/>
        </p:nvCxnSpPr>
        <p:spPr>
          <a:xfrm>
            <a:off x="6629649" y="3525888"/>
            <a:ext cx="0" cy="155398"/>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39">
            <a:extLst>
              <a:ext uri="{FF2B5EF4-FFF2-40B4-BE49-F238E27FC236}">
                <a16:creationId xmlns:a16="http://schemas.microsoft.com/office/drawing/2014/main" id="{2BF88F34-0970-408B-9379-F633354BBA4D}"/>
              </a:ext>
            </a:extLst>
          </p:cNvPr>
          <p:cNvSpPr txBox="1"/>
          <p:nvPr/>
        </p:nvSpPr>
        <p:spPr>
          <a:xfrm>
            <a:off x="4918173" y="3264832"/>
            <a:ext cx="800745" cy="259751"/>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45 min</a:t>
            </a:r>
          </a:p>
        </p:txBody>
      </p:sp>
      <p:sp>
        <p:nvSpPr>
          <p:cNvPr id="44" name="TextBox 39">
            <a:extLst>
              <a:ext uri="{FF2B5EF4-FFF2-40B4-BE49-F238E27FC236}">
                <a16:creationId xmlns:a16="http://schemas.microsoft.com/office/drawing/2014/main" id="{EBA27A28-BE8B-4F7C-83A9-7810C9CEDF22}"/>
              </a:ext>
            </a:extLst>
          </p:cNvPr>
          <p:cNvSpPr txBox="1"/>
          <p:nvPr/>
        </p:nvSpPr>
        <p:spPr>
          <a:xfrm>
            <a:off x="6229276" y="3257784"/>
            <a:ext cx="800745" cy="259751"/>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75 min</a:t>
            </a:r>
          </a:p>
        </p:txBody>
      </p:sp>
      <p:pic>
        <p:nvPicPr>
          <p:cNvPr id="45" name="Picture 21">
            <a:extLst>
              <a:ext uri="{FF2B5EF4-FFF2-40B4-BE49-F238E27FC236}">
                <a16:creationId xmlns:a16="http://schemas.microsoft.com/office/drawing/2014/main" id="{D6537BF5-9033-4CC9-92E4-BC429BC96246}"/>
              </a:ext>
            </a:extLst>
          </p:cNvPr>
          <p:cNvPicPr>
            <a:picLocks noChangeAspect="1"/>
          </p:cNvPicPr>
          <p:nvPr/>
        </p:nvPicPr>
        <p:blipFill rotWithShape="1">
          <a:blip r:embed="rId4"/>
          <a:srcRect r="4615" b="740"/>
          <a:stretch/>
        </p:blipFill>
        <p:spPr>
          <a:xfrm>
            <a:off x="4999726" y="4198998"/>
            <a:ext cx="804182" cy="958392"/>
          </a:xfrm>
          <a:prstGeom prst="rect">
            <a:avLst/>
          </a:prstGeom>
        </p:spPr>
      </p:pic>
      <p:pic>
        <p:nvPicPr>
          <p:cNvPr id="49" name="Picture 22">
            <a:extLst>
              <a:ext uri="{FF2B5EF4-FFF2-40B4-BE49-F238E27FC236}">
                <a16:creationId xmlns:a16="http://schemas.microsoft.com/office/drawing/2014/main" id="{52EAF825-86CF-44F2-8D14-011864FF87AC}"/>
              </a:ext>
            </a:extLst>
          </p:cNvPr>
          <p:cNvPicPr>
            <a:picLocks noChangeAspect="1"/>
          </p:cNvPicPr>
          <p:nvPr/>
        </p:nvPicPr>
        <p:blipFill rotWithShape="1">
          <a:blip r:embed="rId5"/>
          <a:srcRect l="6142" r="6973"/>
          <a:stretch/>
        </p:blipFill>
        <p:spPr>
          <a:xfrm>
            <a:off x="5470496" y="4198999"/>
            <a:ext cx="805539" cy="958391"/>
          </a:xfrm>
          <a:prstGeom prst="rect">
            <a:avLst/>
          </a:prstGeom>
        </p:spPr>
      </p:pic>
      <p:pic>
        <p:nvPicPr>
          <p:cNvPr id="50" name="Picture 23">
            <a:extLst>
              <a:ext uri="{FF2B5EF4-FFF2-40B4-BE49-F238E27FC236}">
                <a16:creationId xmlns:a16="http://schemas.microsoft.com/office/drawing/2014/main" id="{9EBDD777-635F-4912-94B0-76EACCF02993}"/>
              </a:ext>
            </a:extLst>
          </p:cNvPr>
          <p:cNvPicPr>
            <a:picLocks noChangeAspect="1"/>
          </p:cNvPicPr>
          <p:nvPr/>
        </p:nvPicPr>
        <p:blipFill rotWithShape="1">
          <a:blip r:embed="rId6"/>
          <a:srcRect l="5368" r="1"/>
          <a:stretch/>
        </p:blipFill>
        <p:spPr>
          <a:xfrm>
            <a:off x="6114178" y="4199000"/>
            <a:ext cx="762109" cy="958390"/>
          </a:xfrm>
          <a:prstGeom prst="rect">
            <a:avLst/>
          </a:prstGeom>
        </p:spPr>
      </p:pic>
      <p:sp>
        <p:nvSpPr>
          <p:cNvPr id="51" name="Rechthoek: afgeronde hoeken 50">
            <a:extLst>
              <a:ext uri="{FF2B5EF4-FFF2-40B4-BE49-F238E27FC236}">
                <a16:creationId xmlns:a16="http://schemas.microsoft.com/office/drawing/2014/main" id="{DA3C6B32-FE50-4AA2-80B4-FDACB0ABD25B}"/>
              </a:ext>
            </a:extLst>
          </p:cNvPr>
          <p:cNvSpPr/>
          <p:nvPr/>
        </p:nvSpPr>
        <p:spPr>
          <a:xfrm>
            <a:off x="1348207" y="4268354"/>
            <a:ext cx="1877258" cy="719913"/>
          </a:xfrm>
          <a:prstGeom prst="roundRect">
            <a:avLst/>
          </a:prstGeom>
          <a:ln>
            <a:solidFill>
              <a:schemeClr val="bg2"/>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it-IT" sz="1814" b="0" i="0" u="none" strike="noStrike" kern="1200" cap="none" spc="0" normalizeH="0" baseline="0" noProof="0" dirty="0">
                <a:ln>
                  <a:noFill/>
                </a:ln>
                <a:solidFill>
                  <a:prstClr val="black"/>
                </a:solidFill>
                <a:effectLst/>
                <a:uLnTx/>
                <a:uFillTx/>
                <a:latin typeface="Arial"/>
                <a:ea typeface="+mn-ea"/>
                <a:cs typeface="Arial"/>
              </a:rPr>
              <a:t>Patient comfort: </a:t>
            </a: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it-IT" sz="1814" b="0" i="0" u="none" strike="noStrike" kern="1200" cap="none" spc="0" normalizeH="0" baseline="0" noProof="0" dirty="0">
                <a:ln>
                  <a:noFill/>
                </a:ln>
                <a:solidFill>
                  <a:prstClr val="black"/>
                </a:solidFill>
                <a:effectLst/>
                <a:uLnTx/>
                <a:uFillTx/>
                <a:latin typeface="Arial"/>
                <a:ea typeface="+mn-ea"/>
                <a:cs typeface="Arial"/>
              </a:rPr>
              <a:t>60 min rest</a:t>
            </a:r>
          </a:p>
        </p:txBody>
      </p:sp>
      <p:sp>
        <p:nvSpPr>
          <p:cNvPr id="52" name="Rechthoek: afgeronde hoeken 51">
            <a:extLst>
              <a:ext uri="{FF2B5EF4-FFF2-40B4-BE49-F238E27FC236}">
                <a16:creationId xmlns:a16="http://schemas.microsoft.com/office/drawing/2014/main" id="{AED0C1CE-16F1-4F07-9B6E-CF640E2E93D2}"/>
              </a:ext>
            </a:extLst>
          </p:cNvPr>
          <p:cNvSpPr/>
          <p:nvPr/>
        </p:nvSpPr>
        <p:spPr>
          <a:xfrm>
            <a:off x="2253455" y="5248582"/>
            <a:ext cx="1468707" cy="719913"/>
          </a:xfrm>
          <a:prstGeom prst="roundRect">
            <a:avLst/>
          </a:prstGeom>
          <a:ln>
            <a:solidFill>
              <a:schemeClr val="bg2"/>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it-IT" sz="1814" b="0" i="0" u="none" strike="noStrike" kern="1200" cap="none" spc="0" normalizeH="0" baseline="0" noProof="0" dirty="0">
                <a:ln>
                  <a:noFill/>
                </a:ln>
                <a:solidFill>
                  <a:prstClr val="black"/>
                </a:solidFill>
                <a:effectLst/>
                <a:uLnTx/>
                <a:uFillTx/>
                <a:latin typeface="Arial"/>
                <a:ea typeface="+mn-ea"/>
                <a:cs typeface="Arial"/>
              </a:rPr>
              <a:t>Interleaved scanning</a:t>
            </a:r>
          </a:p>
        </p:txBody>
      </p:sp>
      <p:sp>
        <p:nvSpPr>
          <p:cNvPr id="53" name="Rechthoek: afgeronde hoeken 52">
            <a:extLst>
              <a:ext uri="{FF2B5EF4-FFF2-40B4-BE49-F238E27FC236}">
                <a16:creationId xmlns:a16="http://schemas.microsoft.com/office/drawing/2014/main" id="{91BAA7C4-E099-45DE-87AC-864FFCF2FC39}"/>
              </a:ext>
            </a:extLst>
          </p:cNvPr>
          <p:cNvSpPr/>
          <p:nvPr/>
        </p:nvSpPr>
        <p:spPr>
          <a:xfrm>
            <a:off x="3984440" y="5641345"/>
            <a:ext cx="2510242" cy="719913"/>
          </a:xfrm>
          <a:prstGeom prst="roundRect">
            <a:avLst/>
          </a:prstGeom>
          <a:ln>
            <a:solidFill>
              <a:schemeClr val="bg2"/>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it-IT" sz="1814" b="0" i="0" u="none" strike="noStrike" kern="1200" cap="none" spc="0" normalizeH="0" baseline="0" noProof="0" dirty="0">
                <a:ln>
                  <a:noFill/>
                </a:ln>
                <a:solidFill>
                  <a:prstClr val="black"/>
                </a:solidFill>
                <a:effectLst/>
                <a:uLnTx/>
                <a:uFillTx/>
                <a:latin typeface="Arial"/>
                <a:ea typeface="+mn-ea"/>
                <a:cs typeface="Arial"/>
              </a:rPr>
              <a:t>Efficient tracer batch&amp; scanner time use</a:t>
            </a:r>
          </a:p>
        </p:txBody>
      </p:sp>
      <p:sp>
        <p:nvSpPr>
          <p:cNvPr id="54" name="Rechthoek: afgeronde hoeken 53">
            <a:extLst>
              <a:ext uri="{FF2B5EF4-FFF2-40B4-BE49-F238E27FC236}">
                <a16:creationId xmlns:a16="http://schemas.microsoft.com/office/drawing/2014/main" id="{451F75F2-7B62-4A64-AD1D-EECF5BBCFCF3}"/>
              </a:ext>
            </a:extLst>
          </p:cNvPr>
          <p:cNvSpPr/>
          <p:nvPr/>
        </p:nvSpPr>
        <p:spPr>
          <a:xfrm>
            <a:off x="6901036" y="5435562"/>
            <a:ext cx="2264635" cy="719913"/>
          </a:xfrm>
          <a:prstGeom prst="roundRect">
            <a:avLst/>
          </a:prstGeom>
          <a:ln>
            <a:solidFill>
              <a:schemeClr val="bg2"/>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it-IT" sz="1814" b="0" i="0" u="none" strike="noStrike" kern="1200" cap="none" spc="0" normalizeH="0" baseline="0" noProof="0" dirty="0">
                <a:ln>
                  <a:noFill/>
                </a:ln>
                <a:solidFill>
                  <a:prstClr val="black"/>
                </a:solidFill>
                <a:effectLst/>
                <a:uLnTx/>
                <a:uFillTx/>
                <a:latin typeface="Arial"/>
                <a:ea typeface="+mn-ea"/>
                <a:cs typeface="Arial"/>
              </a:rPr>
              <a:t>Accurate estimates of amyloid load</a:t>
            </a:r>
          </a:p>
        </p:txBody>
      </p:sp>
      <p:sp>
        <p:nvSpPr>
          <p:cNvPr id="55" name="Rechthoek: afgeronde hoeken 54">
            <a:extLst>
              <a:ext uri="{FF2B5EF4-FFF2-40B4-BE49-F238E27FC236}">
                <a16:creationId xmlns:a16="http://schemas.microsoft.com/office/drawing/2014/main" id="{8C55C2AD-2B27-4D27-889B-7192AEA08A00}"/>
              </a:ext>
            </a:extLst>
          </p:cNvPr>
          <p:cNvSpPr/>
          <p:nvPr/>
        </p:nvSpPr>
        <p:spPr>
          <a:xfrm>
            <a:off x="8508643" y="4557910"/>
            <a:ext cx="2342045" cy="719913"/>
          </a:xfrm>
          <a:prstGeom prst="roundRect">
            <a:avLst/>
          </a:prstGeom>
          <a:ln>
            <a:solidFill>
              <a:schemeClr val="bg2"/>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it-IT" sz="1814" b="0" i="0" u="none" strike="noStrike" kern="1200" cap="none" spc="0" normalizeH="0" baseline="0" noProof="0" dirty="0">
                <a:ln>
                  <a:noFill/>
                </a:ln>
                <a:solidFill>
                  <a:prstClr val="black"/>
                </a:solidFill>
                <a:effectLst/>
                <a:uLnTx/>
                <a:uFillTx/>
                <a:latin typeface="Arial"/>
                <a:ea typeface="+mn-ea"/>
                <a:cs typeface="Arial"/>
              </a:rPr>
              <a:t>Direct comparison with static scans</a:t>
            </a:r>
          </a:p>
        </p:txBody>
      </p:sp>
      <p:sp>
        <p:nvSpPr>
          <p:cNvPr id="56" name="Left Brace 36">
            <a:extLst>
              <a:ext uri="{FF2B5EF4-FFF2-40B4-BE49-F238E27FC236}">
                <a16:creationId xmlns:a16="http://schemas.microsoft.com/office/drawing/2014/main" id="{05B4F0C1-617F-4A51-BFEA-A3BA76541D73}"/>
              </a:ext>
            </a:extLst>
          </p:cNvPr>
          <p:cNvSpPr/>
          <p:nvPr/>
        </p:nvSpPr>
        <p:spPr>
          <a:xfrm rot="16200000">
            <a:off x="5750868" y="2803640"/>
            <a:ext cx="363204" cy="282574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nl-NL" sz="1814" b="0" i="0" u="none" strike="noStrike" kern="1200" cap="none" spc="0" normalizeH="0" baseline="0" noProof="0">
              <a:ln>
                <a:noFill/>
              </a:ln>
              <a:solidFill>
                <a:prstClr val="black"/>
              </a:solidFill>
              <a:effectLst/>
              <a:uLnTx/>
              <a:uFillTx/>
              <a:latin typeface="Arial"/>
              <a:ea typeface="+mn-ea"/>
              <a:cs typeface="+mn-cs"/>
            </a:endParaRPr>
          </a:p>
        </p:txBody>
      </p:sp>
      <p:sp>
        <p:nvSpPr>
          <p:cNvPr id="57" name="TextBox 38">
            <a:extLst>
              <a:ext uri="{FF2B5EF4-FFF2-40B4-BE49-F238E27FC236}">
                <a16:creationId xmlns:a16="http://schemas.microsoft.com/office/drawing/2014/main" id="{EBD90F51-2A0A-4CF2-9B06-0FB8BF90E042}"/>
              </a:ext>
            </a:extLst>
          </p:cNvPr>
          <p:cNvSpPr txBox="1"/>
          <p:nvPr/>
        </p:nvSpPr>
        <p:spPr>
          <a:xfrm>
            <a:off x="5525550" y="4514855"/>
            <a:ext cx="813012" cy="259751"/>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60 min</a:t>
            </a:r>
          </a:p>
        </p:txBody>
      </p:sp>
    </p:spTree>
    <p:extLst>
      <p:ext uri="{BB962C8B-B14F-4D97-AF65-F5344CB8AC3E}">
        <p14:creationId xmlns:p14="http://schemas.microsoft.com/office/powerpoint/2010/main" val="397969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6" presetClass="emph" presetSubtype="0" fill="hold" nodeType="withEffect">
                                  <p:stCondLst>
                                    <p:cond delay="0"/>
                                  </p:stCondLst>
                                  <p:childTnLst>
                                    <p:animScale>
                                      <p:cBhvr>
                                        <p:cTn id="48" dur="2000" fill="hold"/>
                                        <p:tgtEl>
                                          <p:spTgt spid="25"/>
                                        </p:tgtEl>
                                      </p:cBhvr>
                                      <p:by x="130000" y="130000"/>
                                    </p:animScale>
                                  </p:childTnLst>
                                </p:cTn>
                              </p:par>
                              <p:par>
                                <p:cTn id="49" presetID="6" presetClass="emph" presetSubtype="0" fill="hold" grpId="0" nodeType="withEffect">
                                  <p:stCondLst>
                                    <p:cond delay="0"/>
                                  </p:stCondLst>
                                  <p:childTnLst>
                                    <p:animScale>
                                      <p:cBhvr>
                                        <p:cTn id="50" dur="2000" fill="hold"/>
                                        <p:tgtEl>
                                          <p:spTgt spid="39"/>
                                        </p:tgtEl>
                                      </p:cBhvr>
                                      <p:by x="150000" y="150000"/>
                                    </p:animScale>
                                  </p:childTnLst>
                                </p:cTn>
                              </p:par>
                              <p:par>
                                <p:cTn id="51" presetID="6" presetClass="emph" presetSubtype="0" fill="hold" grpId="0" nodeType="withEffect">
                                  <p:stCondLst>
                                    <p:cond delay="0"/>
                                  </p:stCondLst>
                                  <p:childTnLst>
                                    <p:animScale>
                                      <p:cBhvr>
                                        <p:cTn id="52"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9" grpId="0"/>
      <p:bldP spid="31" grpId="0" animBg="1"/>
      <p:bldP spid="43" grpId="0"/>
      <p:bldP spid="44" grpId="0"/>
      <p:bldP spid="51" grpId="0" animBg="1"/>
      <p:bldP spid="52" grpId="0" animBg="1"/>
      <p:bldP spid="53" grpId="0" animBg="1"/>
      <p:bldP spid="54" grpId="0" animBg="1"/>
      <p:bldP spid="55" grpId="0" animBg="1"/>
      <p:bldP spid="56" grpId="0" animBg="1"/>
      <p:bldP spid="56" grpId="1" animBg="1"/>
      <p:bldP spid="57" grpId="0"/>
      <p:bldP spid="57" grpId="1"/>
    </p:bldLst>
  </p:timing>
</p:sld>
</file>

<file path=ppt/theme/theme1.xml><?xml version="1.0" encoding="utf-8"?>
<a:theme xmlns:a="http://schemas.openxmlformats.org/drawingml/2006/main" name="IMI_ppt_template">
  <a:themeElements>
    <a:clrScheme name="IMI colour palette">
      <a:dk1>
        <a:sysClr val="windowText" lastClr="000000"/>
      </a:dk1>
      <a:lt1>
        <a:sysClr val="window" lastClr="FFFFFF"/>
      </a:lt1>
      <a:dk2>
        <a:srgbClr val="005A76"/>
      </a:dk2>
      <a:lt2>
        <a:srgbClr val="D0E6E8"/>
      </a:lt2>
      <a:accent1>
        <a:srgbClr val="06715C"/>
      </a:accent1>
      <a:accent2>
        <a:srgbClr val="007540"/>
      </a:accent2>
      <a:accent3>
        <a:srgbClr val="005A76"/>
      </a:accent3>
      <a:accent4>
        <a:srgbClr val="005F90"/>
      </a:accent4>
      <a:accent5>
        <a:srgbClr val="744364"/>
      </a:accent5>
      <a:accent6>
        <a:srgbClr val="A35A24"/>
      </a:accent6>
      <a:hlink>
        <a:srgbClr val="008F75"/>
      </a:hlink>
      <a:folHlink>
        <a:srgbClr val="008F75"/>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MI Chart background">
  <a:themeElements>
    <a:clrScheme name="IMI colour palette">
      <a:dk1>
        <a:sysClr val="windowText" lastClr="000000"/>
      </a:dk1>
      <a:lt1>
        <a:sysClr val="window" lastClr="FFFFFF"/>
      </a:lt1>
      <a:dk2>
        <a:srgbClr val="005A76"/>
      </a:dk2>
      <a:lt2>
        <a:srgbClr val="D0E6E8"/>
      </a:lt2>
      <a:accent1>
        <a:srgbClr val="06715C"/>
      </a:accent1>
      <a:accent2>
        <a:srgbClr val="007540"/>
      </a:accent2>
      <a:accent3>
        <a:srgbClr val="005A76"/>
      </a:accent3>
      <a:accent4>
        <a:srgbClr val="005F90"/>
      </a:accent4>
      <a:accent5>
        <a:srgbClr val="744364"/>
      </a:accent5>
      <a:accent6>
        <a:srgbClr val="A35A24"/>
      </a:accent6>
      <a:hlink>
        <a:srgbClr val="008F75"/>
      </a:hlink>
      <a:folHlink>
        <a:srgbClr val="008F75"/>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D7A5">
            <a:alpha val="98824"/>
          </a:srgbClr>
        </a:solidFill>
      </a:spPr>
      <a:bodyPr vert="horz" wrap="square" lIns="108000" tIns="108000" rIns="108000" bIns="108000">
        <a:spAutoFit/>
      </a:bodyPr>
      <a:lstStyle>
        <a:defPPr defTabSz="457200">
          <a:spcBef>
            <a:spcPct val="20000"/>
          </a:spcBef>
          <a:buFont typeface="Arial"/>
          <a:buNone/>
          <a:defRPr sz="3600">
            <a:solidFill>
              <a:schemeClr val="tx1"/>
            </a:solidFill>
            <a:latin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730</Words>
  <Application>Microsoft Office PowerPoint</Application>
  <PresentationFormat>Widescreen</PresentationFormat>
  <Paragraphs>98</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MS PGothic</vt:lpstr>
      <vt:lpstr>Arial</vt:lpstr>
      <vt:lpstr>Arial Regular</vt:lpstr>
      <vt:lpstr>Calibri</vt:lpstr>
      <vt:lpstr>Helvetica</vt:lpstr>
      <vt:lpstr>Wingdings</vt:lpstr>
      <vt:lpstr>IMI_ppt_template</vt:lpstr>
      <vt:lpstr>IMI Chart background</vt:lpstr>
      <vt:lpstr>PowerPoint Presentation</vt:lpstr>
      <vt:lpstr>AMYPAD </vt:lpstr>
      <vt:lpstr>Rationale </vt:lpstr>
      <vt:lpstr>Data &amp; Methods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AMERKAD Nassima ( IMI )</dc:creator>
  <cp:lastModifiedBy>AMERKAD Nassima ( IMI )</cp:lastModifiedBy>
  <cp:revision>1</cp:revision>
  <dcterms:created xsi:type="dcterms:W3CDTF">2018-10-29T14:08:01Z</dcterms:created>
  <dcterms:modified xsi:type="dcterms:W3CDTF">2018-10-29T14:08:26Z</dcterms:modified>
</cp:coreProperties>
</file>